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8.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9"/>
  </p:notesMasterIdLst>
  <p:sldIdLst>
    <p:sldId id="259" r:id="rId2"/>
    <p:sldId id="266" r:id="rId3"/>
    <p:sldId id="267" r:id="rId4"/>
    <p:sldId id="271" r:id="rId5"/>
    <p:sldId id="287" r:id="rId6"/>
    <p:sldId id="268" r:id="rId7"/>
    <p:sldId id="272" r:id="rId8"/>
    <p:sldId id="270" r:id="rId9"/>
    <p:sldId id="293" r:id="rId10"/>
    <p:sldId id="297" r:id="rId11"/>
    <p:sldId id="296" r:id="rId12"/>
    <p:sldId id="299" r:id="rId13"/>
    <p:sldId id="298" r:id="rId14"/>
    <p:sldId id="300" r:id="rId15"/>
    <p:sldId id="301" r:id="rId16"/>
    <p:sldId id="321" r:id="rId17"/>
    <p:sldId id="312" r:id="rId18"/>
    <p:sldId id="326" r:id="rId19"/>
    <p:sldId id="331" r:id="rId20"/>
    <p:sldId id="313" r:id="rId21"/>
    <p:sldId id="295" r:id="rId22"/>
    <p:sldId id="319" r:id="rId23"/>
    <p:sldId id="302" r:id="rId24"/>
    <p:sldId id="280" r:id="rId25"/>
    <p:sldId id="315" r:id="rId26"/>
    <p:sldId id="307" r:id="rId27"/>
    <p:sldId id="327" r:id="rId28"/>
    <p:sldId id="328" r:id="rId29"/>
    <p:sldId id="329" r:id="rId30"/>
    <p:sldId id="330" r:id="rId31"/>
    <p:sldId id="308" r:id="rId32"/>
    <p:sldId id="317" r:id="rId33"/>
    <p:sldId id="316" r:id="rId34"/>
    <p:sldId id="310" r:id="rId35"/>
    <p:sldId id="314" r:id="rId36"/>
    <p:sldId id="332" r:id="rId37"/>
    <p:sldId id="318" r:id="rId38"/>
  </p:sldIdLst>
  <p:sldSz cx="12192000" cy="6858000"/>
  <p:notesSz cx="9144000" cy="6858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622"/>
    <a:srgbClr val="A27B14"/>
    <a:srgbClr val="FFE49F"/>
    <a:srgbClr val="9DC3E6"/>
    <a:srgbClr val="00133A"/>
    <a:srgbClr val="C5E0B4"/>
    <a:srgbClr val="FBE6BD"/>
    <a:srgbClr val="FCFE01"/>
    <a:srgbClr val="496F31"/>
    <a:srgbClr val="F896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2" autoAdjust="0"/>
    <p:restoredTop sz="77647" autoAdjust="0"/>
  </p:normalViewPr>
  <p:slideViewPr>
    <p:cSldViewPr snapToGrid="0">
      <p:cViewPr varScale="1">
        <p:scale>
          <a:sx n="70" d="100"/>
          <a:sy n="70" d="100"/>
        </p:scale>
        <p:origin x="131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211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E:\PHd%20thesis\reports\survay\&#1606;&#1587;&#1582;&#1607;%20&#1740;%20&#1705;&#1575;&#1605;&#1604;\text%20representatio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PHd%20thesis\programming\test2\test260T065Even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PHd%20thesis\programming\test2\test260T065Even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PHd%20thesis\programming\test2\test260T065Events.xlsx" TargetMode="External"/><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PHd%20thesis\reports\survay\&#1606;&#1587;&#1582;&#1607;%20&#1740;%20&#1705;&#1575;&#1605;&#1604;\text%20representa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PHd%20thesis\reports\survay\&#1606;&#1587;&#1582;&#1607;%20&#1740;%20&#1705;&#1575;&#1605;&#1604;\text%20representa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PHd%20thesis\programming\test2\test260T065Even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fa-IR" sz="2000" b="1" dirty="0" smtClean="0">
                <a:latin typeface="Adobe Arabic" panose="02040503050201020203" pitchFamily="18" charset="-78"/>
                <a:cs typeface="B Nazanin" panose="00000400000000000000" pitchFamily="2" charset="-78"/>
              </a:rPr>
              <a:t>پراکندگی روش ها بر اساس انواع</a:t>
            </a:r>
            <a:r>
              <a:rPr lang="fa-IR" sz="2000" b="1" baseline="0" dirty="0" smtClean="0">
                <a:latin typeface="Adobe Arabic" panose="02040503050201020203" pitchFamily="18" charset="-78"/>
                <a:cs typeface="B Nazanin" panose="00000400000000000000" pitchFamily="2" charset="-78"/>
              </a:rPr>
              <a:t> بازارهای مالی مورد مطالعه </a:t>
            </a:r>
            <a:r>
              <a:rPr lang="en-US" sz="2000" b="1" dirty="0" smtClean="0">
                <a:latin typeface="Adobe Arabic" panose="02040503050201020203" pitchFamily="18" charset="-78"/>
                <a:cs typeface="B Nazanin" panose="00000400000000000000" pitchFamily="2" charset="-78"/>
              </a:rPr>
              <a:t> </a:t>
            </a:r>
            <a:endParaRPr lang="en-US" sz="2000" b="1" dirty="0">
              <a:latin typeface="Adobe Arabic" panose="02040503050201020203" pitchFamily="18" charset="-78"/>
              <a:cs typeface="B Nazanin" panose="00000400000000000000" pitchFamily="2" charset="-78"/>
            </a:endParaRPr>
          </a:p>
        </c:rich>
      </c:tx>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fa-IR"/>
        </a:p>
      </c:txPr>
    </c:title>
    <c:autoTitleDeleted val="0"/>
    <c:plotArea>
      <c:layout/>
      <c:barChart>
        <c:barDir val="col"/>
        <c:grouping val="clustered"/>
        <c:varyColors val="0"/>
        <c:ser>
          <c:idx val="0"/>
          <c:order val="0"/>
          <c:spPr>
            <a:gradFill>
              <a:gsLst>
                <a:gs pos="0">
                  <a:schemeClr val="accent2"/>
                </a:gs>
                <a:gs pos="100000">
                  <a:schemeClr val="accent2">
                    <a:lumMod val="84000"/>
                  </a:schemeClr>
                </a:gs>
              </a:gsLst>
              <a:lin ang="5400000" scaled="1"/>
            </a:gradFill>
            <a:ln>
              <a:noFill/>
            </a:ln>
            <a:effectLst>
              <a:outerShdw blurRad="76200" dir="18900000" sy="23000" kx="-1200000" algn="bl" rotWithShape="0">
                <a:prstClr val="black">
                  <a:alpha val="20000"/>
                </a:prstClr>
              </a:outerShdw>
            </a:effectLst>
          </c:spPr>
          <c:invertIfNegative val="0"/>
          <c:cat>
            <c:strRef>
              <c:f>'stock usage '!$A$28:$A$47</c:f>
              <c:strCache>
                <c:ptCount val="20"/>
                <c:pt idx="0">
                  <c:v>Bitcoin market</c:v>
                </c:pt>
                <c:pt idx="1">
                  <c:v>BOVESPA</c:v>
                </c:pt>
                <c:pt idx="2">
                  <c:v>CSI100</c:v>
                </c:pt>
                <c:pt idx="3">
                  <c:v>DAX</c:v>
                </c:pt>
                <c:pt idx="4">
                  <c:v>Dow Jones</c:v>
                </c:pt>
                <c:pt idx="5">
                  <c:v>Dutch Company</c:v>
                </c:pt>
                <c:pt idx="6">
                  <c:v>FBOVESPA</c:v>
                </c:pt>
                <c:pt idx="7">
                  <c:v>Forex</c:v>
                </c:pt>
                <c:pt idx="8">
                  <c:v>FTSE 100</c:v>
                </c:pt>
                <c:pt idx="9">
                  <c:v>Indian stock market</c:v>
                </c:pt>
                <c:pt idx="10">
                  <c:v>Irish Beef Market</c:v>
                </c:pt>
                <c:pt idx="11">
                  <c:v>Korea Composite Stock </c:v>
                </c:pt>
                <c:pt idx="12">
                  <c:v>NASDAQ</c:v>
                </c:pt>
                <c:pt idx="13">
                  <c:v>Oil</c:v>
                </c:pt>
                <c:pt idx="14">
                  <c:v>S&amp;P 500</c:v>
                </c:pt>
                <c:pt idx="15">
                  <c:v>Shanghai Stock</c:v>
                </c:pt>
                <c:pt idx="16">
                  <c:v>Tokyo Stock </c:v>
                </c:pt>
                <c:pt idx="17">
                  <c:v>TWSE</c:v>
                </c:pt>
                <c:pt idx="18">
                  <c:v>Vietnam stock market</c:v>
                </c:pt>
                <c:pt idx="19">
                  <c:v>NYSE</c:v>
                </c:pt>
              </c:strCache>
            </c:strRef>
          </c:cat>
          <c:val>
            <c:numRef>
              <c:f>'stock usage '!$B$28:$B$47</c:f>
              <c:numCache>
                <c:formatCode>General</c:formatCode>
                <c:ptCount val="20"/>
                <c:pt idx="0">
                  <c:v>1</c:v>
                </c:pt>
                <c:pt idx="1">
                  <c:v>1</c:v>
                </c:pt>
                <c:pt idx="2">
                  <c:v>6</c:v>
                </c:pt>
                <c:pt idx="3">
                  <c:v>2</c:v>
                </c:pt>
                <c:pt idx="4">
                  <c:v>9</c:v>
                </c:pt>
                <c:pt idx="5">
                  <c:v>1</c:v>
                </c:pt>
                <c:pt idx="6">
                  <c:v>1</c:v>
                </c:pt>
                <c:pt idx="7">
                  <c:v>8</c:v>
                </c:pt>
                <c:pt idx="8">
                  <c:v>2</c:v>
                </c:pt>
                <c:pt idx="9">
                  <c:v>1</c:v>
                </c:pt>
                <c:pt idx="10">
                  <c:v>1</c:v>
                </c:pt>
                <c:pt idx="11">
                  <c:v>1</c:v>
                </c:pt>
                <c:pt idx="12">
                  <c:v>3</c:v>
                </c:pt>
                <c:pt idx="13">
                  <c:v>1</c:v>
                </c:pt>
                <c:pt idx="14">
                  <c:v>19</c:v>
                </c:pt>
                <c:pt idx="15">
                  <c:v>2</c:v>
                </c:pt>
                <c:pt idx="16">
                  <c:v>1</c:v>
                </c:pt>
                <c:pt idx="17">
                  <c:v>3</c:v>
                </c:pt>
                <c:pt idx="18">
                  <c:v>1</c:v>
                </c:pt>
                <c:pt idx="19">
                  <c:v>34</c:v>
                </c:pt>
              </c:numCache>
            </c:numRef>
          </c:val>
          <c:extLst>
            <c:ext xmlns:c16="http://schemas.microsoft.com/office/drawing/2014/chart" uri="{C3380CC4-5D6E-409C-BE32-E72D297353CC}">
              <c16:uniqueId val="{00000000-BD37-46E6-BB5B-25D8EDB85913}"/>
            </c:ext>
          </c:extLst>
        </c:ser>
        <c:dLbls>
          <c:showLegendKey val="0"/>
          <c:showVal val="0"/>
          <c:showCatName val="0"/>
          <c:showSerName val="0"/>
          <c:showPercent val="0"/>
          <c:showBubbleSize val="0"/>
        </c:dLbls>
        <c:gapWidth val="75"/>
        <c:overlap val="-25"/>
        <c:axId val="241716576"/>
        <c:axId val="241716992"/>
      </c:barChart>
      <c:catAx>
        <c:axId val="241716576"/>
        <c:scaling>
          <c:orientation val="maxMin"/>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effectLst/>
                <a:latin typeface="Adobe Arabic" panose="02040503050201020203" pitchFamily="18" charset="-78"/>
                <a:ea typeface="+mn-ea"/>
                <a:cs typeface="Adobe Arabic" panose="02040503050201020203" pitchFamily="18" charset="-78"/>
              </a:defRPr>
            </a:pPr>
            <a:endParaRPr lang="fa-IR"/>
          </a:p>
        </c:txPr>
        <c:crossAx val="241716992"/>
        <c:crosses val="autoZero"/>
        <c:auto val="1"/>
        <c:lblAlgn val="ctr"/>
        <c:lblOffset val="100"/>
        <c:noMultiLvlLbl val="0"/>
      </c:catAx>
      <c:valAx>
        <c:axId val="241716992"/>
        <c:scaling>
          <c:orientation val="minMax"/>
        </c:scaling>
        <c:delete val="0"/>
        <c:axPos val="r"/>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dk1">
                    <a:lumMod val="65000"/>
                    <a:lumOff val="35000"/>
                  </a:schemeClr>
                </a:solidFill>
                <a:latin typeface="Adobe Arabic" panose="02040503050201020203" pitchFamily="18" charset="-78"/>
                <a:ea typeface="+mn-ea"/>
                <a:cs typeface="Adobe Arabic" panose="02040503050201020203" pitchFamily="18" charset="-78"/>
              </a:defRPr>
            </a:pPr>
            <a:endParaRPr lang="fa-IR"/>
          </a:p>
        </c:txPr>
        <c:crossAx val="241716576"/>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fa-I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[test260T065Events.xlsx]Sheet3!PivotTable2</c:name>
    <c:fmtId val="3"/>
  </c:pivotSource>
  <c:chart>
    <c:autoTitleDeleted val="1"/>
    <c:pivotFmts>
      <c:pivotFmt>
        <c:idx val="0"/>
      </c:pivotFmt>
      <c:pivotFmt>
        <c:idx val="1"/>
      </c:pivotFmt>
      <c:pivotFmt>
        <c:idx val="2"/>
      </c:pivotFmt>
      <c:pivotFmt>
        <c:idx val="3"/>
      </c:pivotFmt>
      <c:pivotFmt>
        <c:idx val="4"/>
      </c:pivotFmt>
      <c:pivotFmt>
        <c:idx val="5"/>
      </c:pivotFmt>
      <c:pivotFmt>
        <c:idx val="6"/>
      </c:pivotFmt>
      <c:pivotFmt>
        <c:idx val="7"/>
      </c:pivotFmt>
      <c:pivotFmt>
        <c:idx val="8"/>
      </c:pivotFmt>
      <c:pivotFmt>
        <c:idx val="9"/>
      </c:pivotFmt>
      <c:pivotFmt>
        <c:idx val="10"/>
      </c:pivotFmt>
      <c:pivotFmt>
        <c:idx val="11"/>
      </c:pivotFmt>
      <c:pivotFmt>
        <c:idx val="12"/>
      </c:pivotFmt>
      <c:pivotFmt>
        <c:idx val="13"/>
      </c:pivotFmt>
      <c:pivotFmt>
        <c:idx val="14"/>
      </c:pivotFmt>
      <c:pivotFmt>
        <c:idx val="15"/>
      </c:pivotFmt>
      <c:pivotFmt>
        <c:idx val="16"/>
      </c:pivotFmt>
      <c:pivotFmt>
        <c:idx val="17"/>
      </c:pivotFmt>
      <c:pivotFmt>
        <c:idx val="18"/>
      </c:pivotFmt>
      <c:pivotFmt>
        <c:idx val="19"/>
      </c:pivotFmt>
      <c:pivotFmt>
        <c:idx val="20"/>
      </c:pivotFmt>
      <c:pivotFmt>
        <c:idx val="21"/>
      </c:pivotFmt>
      <c:pivotFmt>
        <c:idx val="22"/>
      </c:pivotFmt>
      <c:pivotFmt>
        <c:idx val="23"/>
      </c:pivotFmt>
      <c:pivotFmt>
        <c:idx val="24"/>
      </c:pivotFmt>
      <c:pivotFmt>
        <c:idx val="25"/>
      </c:pivotFmt>
      <c:pivotFmt>
        <c:idx val="26"/>
      </c:pivotFmt>
      <c:pivotFmt>
        <c:idx val="27"/>
      </c:pivotFmt>
      <c:pivotFmt>
        <c:idx val="28"/>
      </c:pivotFmt>
      <c:pivotFmt>
        <c:idx val="29"/>
      </c:pivotFmt>
      <c:pivotFmt>
        <c:idx val="30"/>
      </c:pivotFmt>
      <c:pivotFmt>
        <c:idx val="31"/>
      </c:pivotFmt>
      <c:pivotFmt>
        <c:idx val="32"/>
      </c:pivotFmt>
      <c:pivotFmt>
        <c:idx val="33"/>
      </c:pivotFmt>
      <c:pivotFmt>
        <c:idx val="34"/>
      </c:pivotFmt>
      <c:pivotFmt>
        <c:idx val="35"/>
      </c:pivotFmt>
      <c:pivotFmt>
        <c:idx val="36"/>
      </c:pivotFmt>
      <c:pivotFmt>
        <c:idx val="37"/>
      </c:pivotFmt>
      <c:pivotFmt>
        <c:idx val="38"/>
      </c:pivotFmt>
      <c:pivotFmt>
        <c:idx val="39"/>
      </c:pivotFmt>
      <c:pivotFmt>
        <c:idx val="40"/>
      </c:pivotFmt>
      <c:pivotFmt>
        <c:idx val="41"/>
      </c:pivotFmt>
      <c:pivotFmt>
        <c:idx val="42"/>
      </c:pivotFmt>
      <c:pivotFmt>
        <c:idx val="43"/>
      </c:pivotFmt>
      <c:pivotFmt>
        <c:idx val="44"/>
      </c:pivotFmt>
      <c:pivotFmt>
        <c:idx val="45"/>
      </c:pivotFmt>
      <c:pivotFmt>
        <c:idx val="46"/>
      </c:pivotFmt>
      <c:pivotFmt>
        <c:idx val="47"/>
      </c:pivotFmt>
      <c:pivotFmt>
        <c:idx val="48"/>
      </c:pivotFmt>
      <c:pivotFmt>
        <c:idx val="49"/>
      </c:pivotFmt>
      <c:pivotFmt>
        <c:idx val="50"/>
      </c:pivotFmt>
      <c:pivotFmt>
        <c:idx val="51"/>
      </c:pivotFmt>
      <c:pivotFmt>
        <c:idx val="52"/>
      </c:pivotFmt>
      <c:pivotFmt>
        <c:idx val="53"/>
      </c:pivotFmt>
      <c:pivotFmt>
        <c:idx val="54"/>
      </c:pivotFmt>
      <c:pivotFmt>
        <c:idx val="55"/>
      </c:pivotFmt>
      <c:pivotFmt>
        <c:idx val="56"/>
      </c:pivotFmt>
      <c:pivotFmt>
        <c:idx val="57"/>
      </c:pivotFmt>
      <c:pivotFmt>
        <c:idx val="58"/>
      </c:pivotFmt>
      <c:pivotFmt>
        <c:idx val="59"/>
      </c:pivotFmt>
      <c:pivotFmt>
        <c:idx val="60"/>
      </c:pivotFmt>
      <c:pivotFmt>
        <c:idx val="61"/>
      </c:pivotFmt>
      <c:pivotFmt>
        <c:idx val="62"/>
      </c:pivotFmt>
      <c:pivotFmt>
        <c:idx val="63"/>
      </c:pivotFmt>
      <c:pivotFmt>
        <c:idx val="64"/>
      </c:pivotFmt>
      <c:pivotFmt>
        <c:idx val="65"/>
      </c:pivotFmt>
      <c:pivotFmt>
        <c:idx val="66"/>
      </c:pivotFmt>
      <c:pivotFmt>
        <c:idx val="67"/>
      </c:pivotFmt>
      <c:pivotFmt>
        <c:idx val="68"/>
      </c:pivotFmt>
      <c:pivotFmt>
        <c:idx val="69"/>
      </c:pivotFmt>
      <c:pivotFmt>
        <c:idx val="70"/>
      </c:pivotFmt>
      <c:pivotFmt>
        <c:idx val="71"/>
      </c:pivotFmt>
      <c:pivotFmt>
        <c:idx val="72"/>
      </c:pivotFmt>
      <c:pivotFmt>
        <c:idx val="73"/>
      </c:pivotFmt>
      <c:pivotFmt>
        <c:idx val="74"/>
      </c:pivotFmt>
      <c:pivotFmt>
        <c:idx val="75"/>
      </c:pivotFmt>
      <c:pivotFmt>
        <c:idx val="76"/>
      </c:pivotFmt>
      <c:pivotFmt>
        <c:idx val="77"/>
      </c:pivotFmt>
      <c:pivotFmt>
        <c:idx val="78"/>
      </c:pivotFmt>
      <c:pivotFmt>
        <c:idx val="79"/>
      </c:pivotFmt>
      <c:pivotFmt>
        <c:idx val="80"/>
      </c:pivotFmt>
      <c:pivotFmt>
        <c:idx val="81"/>
      </c:pivotFmt>
      <c:pivotFmt>
        <c:idx val="82"/>
      </c:pivotFmt>
      <c:pivotFmt>
        <c:idx val="83"/>
      </c:pivotFmt>
      <c:pivotFmt>
        <c:idx val="84"/>
      </c:pivotFmt>
      <c:pivotFmt>
        <c:idx val="85"/>
      </c:pivotFmt>
      <c:pivotFmt>
        <c:idx val="86"/>
      </c:pivotFmt>
      <c:pivotFmt>
        <c:idx val="87"/>
      </c:pivotFmt>
      <c:pivotFmt>
        <c:idx val="88"/>
      </c:pivotFmt>
      <c:pivotFmt>
        <c:idx val="89"/>
      </c:pivotFmt>
      <c:pivotFmt>
        <c:idx val="90"/>
      </c:pivotFmt>
      <c:pivotFmt>
        <c:idx val="91"/>
      </c:pivotFmt>
      <c:pivotFmt>
        <c:idx val="92"/>
      </c:pivotFmt>
      <c:pivotFmt>
        <c:idx val="93"/>
      </c:pivotFmt>
      <c:pivotFmt>
        <c:idx val="94"/>
      </c:pivotFmt>
      <c:pivotFmt>
        <c:idx val="95"/>
      </c:pivotFmt>
      <c:pivotFmt>
        <c:idx val="96"/>
      </c:pivotFmt>
      <c:pivotFmt>
        <c:idx val="97"/>
      </c:pivotFmt>
      <c:pivotFmt>
        <c:idx val="98"/>
      </c:pivotFmt>
      <c:pivotFmt>
        <c:idx val="99"/>
      </c:pivotFmt>
      <c:pivotFmt>
        <c:idx val="100"/>
      </c:pivotFmt>
      <c:pivotFmt>
        <c:idx val="101"/>
      </c:pivotFmt>
      <c:pivotFmt>
        <c:idx val="102"/>
      </c:pivotFmt>
      <c:pivotFmt>
        <c:idx val="103"/>
      </c:pivotFmt>
      <c:pivotFmt>
        <c:idx val="104"/>
      </c:pivotFmt>
      <c:pivotFmt>
        <c:idx val="105"/>
      </c:pivotFmt>
      <c:pivotFmt>
        <c:idx val="106"/>
      </c:pivotFmt>
      <c:pivotFmt>
        <c:idx val="107"/>
      </c:pivotFmt>
      <c:pivotFmt>
        <c:idx val="108"/>
      </c:pivotFmt>
      <c:pivotFmt>
        <c:idx val="109"/>
      </c:pivotFmt>
      <c:pivotFmt>
        <c:idx val="110"/>
      </c:pivotFmt>
      <c:pivotFmt>
        <c:idx val="111"/>
      </c:pivotFmt>
      <c:pivotFmt>
        <c:idx val="112"/>
        <c:spPr>
          <a:solidFill>
            <a:schemeClr val="accent1"/>
          </a:solidFill>
          <a:ln w="28575" cap="rnd" cmpd="sng" algn="ctr">
            <a:solidFill>
              <a:schemeClr val="accent1"/>
            </a:solidFill>
            <a:round/>
          </a:ln>
          <a:effectLst/>
        </c:spPr>
        <c:marker>
          <c:symbol val="circle"/>
          <c:size val="5"/>
          <c:spPr>
            <a:solidFill>
              <a:schemeClr val="accent1"/>
            </a:solidFill>
            <a:ln w="9525" cap="flat" cmpd="sng" algn="ctr">
              <a:solidFill>
                <a:schemeClr val="accent1"/>
              </a:solidFill>
              <a:round/>
            </a:ln>
            <a:effectLst/>
          </c:spPr>
        </c:marker>
      </c:pivotFmt>
      <c:pivotFmt>
        <c:idx val="113"/>
        <c:spPr>
          <a:solidFill>
            <a:schemeClr val="accent1"/>
          </a:solidFill>
          <a:ln w="28575" cap="rnd" cmpd="sng" algn="ctr">
            <a:solidFill>
              <a:schemeClr val="accent1"/>
            </a:solidFill>
            <a:round/>
          </a:ln>
          <a:effectLst/>
        </c:spPr>
        <c:marker>
          <c:symbol val="circle"/>
          <c:size val="5"/>
          <c:spPr>
            <a:solidFill>
              <a:schemeClr val="accent1"/>
            </a:solidFill>
            <a:ln w="9525" cap="flat" cmpd="sng" algn="ctr">
              <a:solidFill>
                <a:schemeClr val="accent1"/>
              </a:solidFill>
              <a:round/>
            </a:ln>
            <a:effectLst/>
          </c:spPr>
        </c:marker>
      </c:pivotFmt>
      <c:pivotFmt>
        <c:idx val="11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8575" cap="rnd" cmpd="sng" algn="ctr">
            <a:solidFill>
              <a:schemeClr val="accent1"/>
            </a:solidFill>
            <a:round/>
          </a:ln>
          <a:effectLst/>
        </c:spPr>
        <c:marker>
          <c:symbol val="circle"/>
          <c:size val="5"/>
          <c:spPr>
            <a:solidFill>
              <a:schemeClr val="accent1"/>
            </a:solidFill>
            <a:ln w="9525" cap="flat" cmpd="sng" algn="ctr">
              <a:solidFill>
                <a:schemeClr val="accent1"/>
              </a:solidFill>
              <a:round/>
            </a:ln>
            <a:effectLst/>
          </c:spPr>
        </c:marker>
      </c:pivotFmt>
    </c:pivotFmts>
    <c:plotArea>
      <c:layout>
        <c:manualLayout>
          <c:layoutTarget val="inner"/>
          <c:xMode val="edge"/>
          <c:yMode val="edge"/>
          <c:x val="1.2532969664216432E-2"/>
          <c:y val="6.8032589676290459E-2"/>
          <c:w val="0.92340367890831609"/>
          <c:h val="0.89814814814814814"/>
        </c:manualLayout>
      </c:layout>
      <c:lineChart>
        <c:grouping val="standard"/>
        <c:varyColors val="0"/>
        <c:ser>
          <c:idx val="0"/>
          <c:order val="0"/>
          <c:tx>
            <c:strRef>
              <c:f>Sheet3!$L$43</c:f>
              <c:strCache>
                <c:ptCount val="1"/>
                <c:pt idx="0">
                  <c:v>Total</c:v>
                </c:pt>
              </c:strCache>
            </c:strRef>
          </c:tx>
          <c:spPr>
            <a:ln w="22225" cap="rnd" cmpd="sng" algn="ctr">
              <a:solidFill>
                <a:schemeClr val="accent1"/>
              </a:solidFill>
              <a:round/>
            </a:ln>
            <a:effectLst/>
          </c:spPr>
          <c:marker>
            <c:symbol val="none"/>
          </c:marker>
          <c:cat>
            <c:strRef>
              <c:f>Sheet3!$K$44:$K$156</c:f>
              <c:strCache>
                <c:ptCount val="112"/>
                <c:pt idx="0">
                  <c:v>113</c:v>
                </c:pt>
                <c:pt idx="1">
                  <c:v>112</c:v>
                </c:pt>
                <c:pt idx="2">
                  <c:v>111</c:v>
                </c:pt>
                <c:pt idx="3">
                  <c:v>110</c:v>
                </c:pt>
                <c:pt idx="4">
                  <c:v>109</c:v>
                </c:pt>
                <c:pt idx="5">
                  <c:v>108</c:v>
                </c:pt>
                <c:pt idx="6">
                  <c:v>107</c:v>
                </c:pt>
                <c:pt idx="7">
                  <c:v>106</c:v>
                </c:pt>
                <c:pt idx="8">
                  <c:v>105</c:v>
                </c:pt>
                <c:pt idx="9">
                  <c:v>104</c:v>
                </c:pt>
                <c:pt idx="10">
                  <c:v>103</c:v>
                </c:pt>
                <c:pt idx="11">
                  <c:v>102</c:v>
                </c:pt>
                <c:pt idx="12">
                  <c:v>101</c:v>
                </c:pt>
                <c:pt idx="13">
                  <c:v>100</c:v>
                </c:pt>
                <c:pt idx="14">
                  <c:v>99</c:v>
                </c:pt>
                <c:pt idx="15">
                  <c:v>98</c:v>
                </c:pt>
                <c:pt idx="16">
                  <c:v>97</c:v>
                </c:pt>
                <c:pt idx="17">
                  <c:v>96</c:v>
                </c:pt>
                <c:pt idx="18">
                  <c:v>95</c:v>
                </c:pt>
                <c:pt idx="19">
                  <c:v>94</c:v>
                </c:pt>
                <c:pt idx="20">
                  <c:v>93</c:v>
                </c:pt>
                <c:pt idx="21">
                  <c:v>92</c:v>
                </c:pt>
                <c:pt idx="22">
                  <c:v>91</c:v>
                </c:pt>
                <c:pt idx="23">
                  <c:v>90</c:v>
                </c:pt>
                <c:pt idx="24">
                  <c:v>89</c:v>
                </c:pt>
                <c:pt idx="25">
                  <c:v>88</c:v>
                </c:pt>
                <c:pt idx="26">
                  <c:v>87</c:v>
                </c:pt>
                <c:pt idx="27">
                  <c:v>86</c:v>
                </c:pt>
                <c:pt idx="28">
                  <c:v>85</c:v>
                </c:pt>
                <c:pt idx="29">
                  <c:v>84</c:v>
                </c:pt>
                <c:pt idx="30">
                  <c:v>83</c:v>
                </c:pt>
                <c:pt idx="31">
                  <c:v>82</c:v>
                </c:pt>
                <c:pt idx="32">
                  <c:v>81</c:v>
                </c:pt>
                <c:pt idx="33">
                  <c:v>80</c:v>
                </c:pt>
                <c:pt idx="34">
                  <c:v>79</c:v>
                </c:pt>
                <c:pt idx="35">
                  <c:v>78</c:v>
                </c:pt>
                <c:pt idx="36">
                  <c:v>77</c:v>
                </c:pt>
                <c:pt idx="37">
                  <c:v>76</c:v>
                </c:pt>
                <c:pt idx="38">
                  <c:v>75</c:v>
                </c:pt>
                <c:pt idx="39">
                  <c:v>74</c:v>
                </c:pt>
                <c:pt idx="40">
                  <c:v>73</c:v>
                </c:pt>
                <c:pt idx="41">
                  <c:v>72</c:v>
                </c:pt>
                <c:pt idx="42">
                  <c:v>71</c:v>
                </c:pt>
                <c:pt idx="43">
                  <c:v>70</c:v>
                </c:pt>
                <c:pt idx="44">
                  <c:v>69</c:v>
                </c:pt>
                <c:pt idx="45">
                  <c:v>68</c:v>
                </c:pt>
                <c:pt idx="46">
                  <c:v>67</c:v>
                </c:pt>
                <c:pt idx="47">
                  <c:v>66</c:v>
                </c:pt>
                <c:pt idx="48">
                  <c:v>65</c:v>
                </c:pt>
                <c:pt idx="49">
                  <c:v>64</c:v>
                </c:pt>
                <c:pt idx="50">
                  <c:v>63</c:v>
                </c:pt>
                <c:pt idx="51">
                  <c:v>62</c:v>
                </c:pt>
                <c:pt idx="52">
                  <c:v>61</c:v>
                </c:pt>
                <c:pt idx="53">
                  <c:v>60</c:v>
                </c:pt>
                <c:pt idx="54">
                  <c:v>59</c:v>
                </c:pt>
                <c:pt idx="55">
                  <c:v>58</c:v>
                </c:pt>
                <c:pt idx="56">
                  <c:v>57</c:v>
                </c:pt>
                <c:pt idx="57">
                  <c:v>56</c:v>
                </c:pt>
                <c:pt idx="58">
                  <c:v>55</c:v>
                </c:pt>
                <c:pt idx="59">
                  <c:v>54</c:v>
                </c:pt>
                <c:pt idx="60">
                  <c:v>53</c:v>
                </c:pt>
                <c:pt idx="61">
                  <c:v>52</c:v>
                </c:pt>
                <c:pt idx="62">
                  <c:v>51</c:v>
                </c:pt>
                <c:pt idx="63">
                  <c:v>50</c:v>
                </c:pt>
                <c:pt idx="64">
                  <c:v>49</c:v>
                </c:pt>
                <c:pt idx="65">
                  <c:v>48</c:v>
                </c:pt>
                <c:pt idx="66">
                  <c:v>47</c:v>
                </c:pt>
                <c:pt idx="67">
                  <c:v>46</c:v>
                </c:pt>
                <c:pt idx="68">
                  <c:v>45</c:v>
                </c:pt>
                <c:pt idx="69">
                  <c:v>44</c:v>
                </c:pt>
                <c:pt idx="70">
                  <c:v>43</c:v>
                </c:pt>
                <c:pt idx="71">
                  <c:v>42</c:v>
                </c:pt>
                <c:pt idx="72">
                  <c:v>41</c:v>
                </c:pt>
                <c:pt idx="73">
                  <c:v>40</c:v>
                </c:pt>
                <c:pt idx="74">
                  <c:v>39</c:v>
                </c:pt>
                <c:pt idx="75">
                  <c:v>38</c:v>
                </c:pt>
                <c:pt idx="76">
                  <c:v>37</c:v>
                </c:pt>
                <c:pt idx="77">
                  <c:v>36</c:v>
                </c:pt>
                <c:pt idx="78">
                  <c:v>35</c:v>
                </c:pt>
                <c:pt idx="79">
                  <c:v>34</c:v>
                </c:pt>
                <c:pt idx="80">
                  <c:v>33</c:v>
                </c:pt>
                <c:pt idx="81">
                  <c:v>32</c:v>
                </c:pt>
                <c:pt idx="82">
                  <c:v>31</c:v>
                </c:pt>
                <c:pt idx="83">
                  <c:v>30</c:v>
                </c:pt>
                <c:pt idx="84">
                  <c:v>29</c:v>
                </c:pt>
                <c:pt idx="85">
                  <c:v>28</c:v>
                </c:pt>
                <c:pt idx="86">
                  <c:v>27</c:v>
                </c:pt>
                <c:pt idx="87">
                  <c:v>26</c:v>
                </c:pt>
                <c:pt idx="88">
                  <c:v>25</c:v>
                </c:pt>
                <c:pt idx="89">
                  <c:v>24</c:v>
                </c:pt>
                <c:pt idx="90">
                  <c:v>23</c:v>
                </c:pt>
                <c:pt idx="91">
                  <c:v>22</c:v>
                </c:pt>
                <c:pt idx="92">
                  <c:v>21</c:v>
                </c:pt>
                <c:pt idx="93">
                  <c:v>20</c:v>
                </c:pt>
                <c:pt idx="94">
                  <c:v>19</c:v>
                </c:pt>
                <c:pt idx="95">
                  <c:v>18</c:v>
                </c:pt>
                <c:pt idx="96">
                  <c:v>17</c:v>
                </c:pt>
                <c:pt idx="97">
                  <c:v>16</c:v>
                </c:pt>
                <c:pt idx="98">
                  <c:v>15</c:v>
                </c:pt>
                <c:pt idx="99">
                  <c:v>14</c:v>
                </c:pt>
                <c:pt idx="100">
                  <c:v>13</c:v>
                </c:pt>
                <c:pt idx="101">
                  <c:v>12</c:v>
                </c:pt>
                <c:pt idx="102">
                  <c:v>11</c:v>
                </c:pt>
                <c:pt idx="103">
                  <c:v>10</c:v>
                </c:pt>
                <c:pt idx="104">
                  <c:v>9</c:v>
                </c:pt>
                <c:pt idx="105">
                  <c:v>8</c:v>
                </c:pt>
                <c:pt idx="106">
                  <c:v>7</c:v>
                </c:pt>
                <c:pt idx="107">
                  <c:v>6</c:v>
                </c:pt>
                <c:pt idx="108">
                  <c:v>5</c:v>
                </c:pt>
                <c:pt idx="109">
                  <c:v>4</c:v>
                </c:pt>
                <c:pt idx="110">
                  <c:v>3</c:v>
                </c:pt>
                <c:pt idx="111">
                  <c:v>2</c:v>
                </c:pt>
              </c:strCache>
            </c:strRef>
          </c:cat>
          <c:val>
            <c:numRef>
              <c:f>Sheet3!$L$44:$L$156</c:f>
              <c:numCache>
                <c:formatCode>General</c:formatCode>
                <c:ptCount val="112"/>
                <c:pt idx="0">
                  <c:v>2.0334277915865201E-4</c:v>
                </c:pt>
                <c:pt idx="1">
                  <c:v>1.6797436220287499E-4</c:v>
                </c:pt>
                <c:pt idx="2">
                  <c:v>0</c:v>
                </c:pt>
                <c:pt idx="3">
                  <c:v>2.28557364497838E-4</c:v>
                </c:pt>
                <c:pt idx="4">
                  <c:v>3.7771482979779902E-4</c:v>
                </c:pt>
                <c:pt idx="5">
                  <c:v>0</c:v>
                </c:pt>
                <c:pt idx="6">
                  <c:v>8.7426873876451905E-4</c:v>
                </c:pt>
                <c:pt idx="7">
                  <c:v>-6.7969266386024095E-4</c:v>
                </c:pt>
                <c:pt idx="8">
                  <c:v>2.7233235257032002E-4</c:v>
                </c:pt>
                <c:pt idx="9">
                  <c:v>-1.7592160933490801E-5</c:v>
                </c:pt>
                <c:pt idx="10">
                  <c:v>-1.75231085998405E-5</c:v>
                </c:pt>
                <c:pt idx="11">
                  <c:v>-1.6619359843015799E-4</c:v>
                </c:pt>
                <c:pt idx="12">
                  <c:v>2.6235816263259599E-5</c:v>
                </c:pt>
                <c:pt idx="13">
                  <c:v>-3.0021810187430401E-4</c:v>
                </c:pt>
                <c:pt idx="14">
                  <c:v>-2.6429389634960101E-4</c:v>
                </c:pt>
                <c:pt idx="15">
                  <c:v>-1.8479815254439301E-4</c:v>
                </c:pt>
                <c:pt idx="16">
                  <c:v>1.4950115011817401E-4</c:v>
                </c:pt>
                <c:pt idx="17">
                  <c:v>1.40779390129782E-4</c:v>
                </c:pt>
                <c:pt idx="18">
                  <c:v>2.03016113997884E-4</c:v>
                </c:pt>
                <c:pt idx="19">
                  <c:v>5.2894661517308096E-4</c:v>
                </c:pt>
                <c:pt idx="20">
                  <c:v>7.4846677880246397E-4</c:v>
                </c:pt>
                <c:pt idx="21">
                  <c:v>-3.0001147327714798E-4</c:v>
                </c:pt>
                <c:pt idx="22">
                  <c:v>-3.0001147327714798E-4</c:v>
                </c:pt>
                <c:pt idx="23">
                  <c:v>-3.0001147327714798E-4</c:v>
                </c:pt>
                <c:pt idx="24">
                  <c:v>-3.0001147327714798E-4</c:v>
                </c:pt>
                <c:pt idx="25">
                  <c:v>2.6289845548634099E-5</c:v>
                </c:pt>
                <c:pt idx="26">
                  <c:v>-5.2624193107847302E-5</c:v>
                </c:pt>
                <c:pt idx="27">
                  <c:v>-2.10411882033911E-4</c:v>
                </c:pt>
                <c:pt idx="28">
                  <c:v>1.2252220730330399E-4</c:v>
                </c:pt>
                <c:pt idx="29">
                  <c:v>-4.3869462035771997E-5</c:v>
                </c:pt>
                <c:pt idx="30">
                  <c:v>1.49319935806296E-4</c:v>
                </c:pt>
                <c:pt idx="31">
                  <c:v>-9.6480649126535304E-5</c:v>
                </c:pt>
                <c:pt idx="32">
                  <c:v>1.2260804849614901E-4</c:v>
                </c:pt>
                <c:pt idx="33">
                  <c:v>-5.2487927788821302E-5</c:v>
                </c:pt>
                <c:pt idx="34">
                  <c:v>6.1124427523247997E-5</c:v>
                </c:pt>
                <c:pt idx="35">
                  <c:v>-5.6795097925446496E-4</c:v>
                </c:pt>
                <c:pt idx="36">
                  <c:v>-2.9765552720951402E-4</c:v>
                </c:pt>
                <c:pt idx="37">
                  <c:v>3.5024736577997698E-4</c:v>
                </c:pt>
                <c:pt idx="38">
                  <c:v>-3.5032098163318097E-5</c:v>
                </c:pt>
                <c:pt idx="39">
                  <c:v>5.6987801769359204E-4</c:v>
                </c:pt>
                <c:pt idx="40">
                  <c:v>-2.1907820741446499E-4</c:v>
                </c:pt>
                <c:pt idx="41">
                  <c:v>1.3138360088784499E-4</c:v>
                </c:pt>
                <c:pt idx="42">
                  <c:v>2.4528483824692399E-4</c:v>
                </c:pt>
                <c:pt idx="43">
                  <c:v>8.7613623920355403E-6</c:v>
                </c:pt>
                <c:pt idx="44">
                  <c:v>0</c:v>
                </c:pt>
                <c:pt idx="45">
                  <c:v>-6.86843453117685E-4</c:v>
                </c:pt>
                <c:pt idx="46">
                  <c:v>-4.4152644529858799E-5</c:v>
                </c:pt>
                <c:pt idx="47">
                  <c:v>-2.7439334901069702E-4</c:v>
                </c:pt>
                <c:pt idx="48">
                  <c:v>1.9439093846005301E-4</c:v>
                </c:pt>
                <c:pt idx="49">
                  <c:v>5.6562087234878703E-4</c:v>
                </c:pt>
                <c:pt idx="50">
                  <c:v>-6.9841974327588304E-4</c:v>
                </c:pt>
                <c:pt idx="51">
                  <c:v>-7.9433729971471105E-4</c:v>
                </c:pt>
                <c:pt idx="52">
                  <c:v>-6.9841974327588304E-4</c:v>
                </c:pt>
                <c:pt idx="53">
                  <c:v>9.7000480669183397E-5</c:v>
                </c:pt>
                <c:pt idx="54">
                  <c:v>-6.9841974327588304E-4</c:v>
                </c:pt>
                <c:pt idx="55">
                  <c:v>1.94721344562308E-3</c:v>
                </c:pt>
                <c:pt idx="56">
                  <c:v>1.05877993357945E-4</c:v>
                </c:pt>
                <c:pt idx="57">
                  <c:v>-2.8367034150888402E-4</c:v>
                </c:pt>
                <c:pt idx="58">
                  <c:v>3.1874203414790901E-4</c:v>
                </c:pt>
                <c:pt idx="59">
                  <c:v>9.7448186433480598E-5</c:v>
                </c:pt>
                <c:pt idx="60">
                  <c:v>4.2630668082016201E-4</c:v>
                </c:pt>
                <c:pt idx="61">
                  <c:v>9.7448186433480598E-5</c:v>
                </c:pt>
                <c:pt idx="62">
                  <c:v>-1.9545131547640899E-4</c:v>
                </c:pt>
                <c:pt idx="63">
                  <c:v>9.7448186433480598E-5</c:v>
                </c:pt>
                <c:pt idx="64">
                  <c:v>-7.7166999416556096E-4</c:v>
                </c:pt>
                <c:pt idx="65">
                  <c:v>9.7448186433480598E-5</c:v>
                </c:pt>
                <c:pt idx="66">
                  <c:v>-3.1924233424434901E-4</c:v>
                </c:pt>
                <c:pt idx="67">
                  <c:v>9.7448186433480598E-5</c:v>
                </c:pt>
                <c:pt idx="68">
                  <c:v>-2.9241450407061599E-4</c:v>
                </c:pt>
                <c:pt idx="69">
                  <c:v>9.7448186433480598E-5</c:v>
                </c:pt>
                <c:pt idx="70">
                  <c:v>-1.8607206358869899E-4</c:v>
                </c:pt>
                <c:pt idx="71">
                  <c:v>-4.8833978764334601E-4</c:v>
                </c:pt>
                <c:pt idx="72">
                  <c:v>-7.3886476350516002E-4</c:v>
                </c:pt>
                <c:pt idx="73">
                  <c:v>-2.75698920739818E-4</c:v>
                </c:pt>
                <c:pt idx="74">
                  <c:v>-8.02235563531719E-5</c:v>
                </c:pt>
                <c:pt idx="75">
                  <c:v>9.7862592102409006E-5</c:v>
                </c:pt>
                <c:pt idx="76">
                  <c:v>-8.4401311009490705E-4</c:v>
                </c:pt>
                <c:pt idx="77">
                  <c:v>-1.5376482349154601E-3</c:v>
                </c:pt>
                <c:pt idx="78">
                  <c:v>4.4102794801209702E-5</c:v>
                </c:pt>
                <c:pt idx="79">
                  <c:v>4.4102794801209702E-5</c:v>
                </c:pt>
                <c:pt idx="80">
                  <c:v>4.4102794801209702E-5</c:v>
                </c:pt>
                <c:pt idx="81">
                  <c:v>-4.0549713622345499E-4</c:v>
                </c:pt>
                <c:pt idx="82">
                  <c:v>-1.2194484623929801E-4</c:v>
                </c:pt>
                <c:pt idx="83">
                  <c:v>-1.14041102241483E-3</c:v>
                </c:pt>
                <c:pt idx="84">
                  <c:v>-1.4041985559837099E-4</c:v>
                </c:pt>
                <c:pt idx="85">
                  <c:v>-2.63272210319234E-5</c:v>
                </c:pt>
                <c:pt idx="86">
                  <c:v>7.95246195385674E-5</c:v>
                </c:pt>
                <c:pt idx="87">
                  <c:v>5.6241982606297896E-4</c:v>
                </c:pt>
                <c:pt idx="88">
                  <c:v>-1.8390085048353899E-3</c:v>
                </c:pt>
                <c:pt idx="89">
                  <c:v>7.4431152434257196E-4</c:v>
                </c:pt>
                <c:pt idx="90">
                  <c:v>3.22781858972821E-4</c:v>
                </c:pt>
                <c:pt idx="91">
                  <c:v>-6.9768455965222895E-5</c:v>
                </c:pt>
                <c:pt idx="92">
                  <c:v>5.2338666073828701E-5</c:v>
                </c:pt>
                <c:pt idx="93">
                  <c:v>-8.7215513896871405E-6</c:v>
                </c:pt>
                <c:pt idx="94">
                  <c:v>1.4223450144195101E-3</c:v>
                </c:pt>
                <c:pt idx="95">
                  <c:v>1.04671853834194E-4</c:v>
                </c:pt>
                <c:pt idx="96">
                  <c:v>-4.3615936209640899E-4</c:v>
                </c:pt>
                <c:pt idx="97">
                  <c:v>6.7260953186328997E-4</c:v>
                </c:pt>
                <c:pt idx="98">
                  <c:v>-4.3659924126029501E-5</c:v>
                </c:pt>
                <c:pt idx="99">
                  <c:v>-8.4437775685572902E-4</c:v>
                </c:pt>
                <c:pt idx="100">
                  <c:v>-4.3521972074552002E-5</c:v>
                </c:pt>
                <c:pt idx="101">
                  <c:v>0</c:v>
                </c:pt>
                <c:pt idx="102">
                  <c:v>-1.12742016033351E-4</c:v>
                </c:pt>
                <c:pt idx="103">
                  <c:v>-8.8261259039459699E-4</c:v>
                </c:pt>
                <c:pt idx="104">
                  <c:v>6.6563797804309102E-4</c:v>
                </c:pt>
                <c:pt idx="105">
                  <c:v>1.8158157602154599E-4</c:v>
                </c:pt>
                <c:pt idx="106">
                  <c:v>1.9912644161918601E-4</c:v>
                </c:pt>
                <c:pt idx="107">
                  <c:v>-2.5088133012175898E-4</c:v>
                </c:pt>
                <c:pt idx="108">
                  <c:v>-3.1908792867892501E-4</c:v>
                </c:pt>
                <c:pt idx="109">
                  <c:v>8.63964473771437E-6</c:v>
                </c:pt>
                <c:pt idx="110">
                  <c:v>1.90776809055853E-4</c:v>
                </c:pt>
                <c:pt idx="111">
                  <c:v>1.4793349981076501E-4</c:v>
                </c:pt>
              </c:numCache>
            </c:numRef>
          </c:val>
          <c:smooth val="0"/>
          <c:extLst>
            <c:ext xmlns:c16="http://schemas.microsoft.com/office/drawing/2014/chart" uri="{C3380CC4-5D6E-409C-BE32-E72D297353CC}">
              <c16:uniqueId val="{00000000-BAC7-4DBE-8077-69C3204B876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67259200"/>
        <c:axId val="367260448"/>
      </c:lineChart>
      <c:catAx>
        <c:axId val="367259200"/>
        <c:scaling>
          <c:orientation val="maxMin"/>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fa-IR"/>
          </a:p>
        </c:txPr>
        <c:crossAx val="367260448"/>
        <c:crosses val="autoZero"/>
        <c:auto val="1"/>
        <c:lblAlgn val="ctr"/>
        <c:lblOffset val="100"/>
        <c:noMultiLvlLbl val="0"/>
      </c:catAx>
      <c:valAx>
        <c:axId val="36726044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fa-IR"/>
          </a:p>
        </c:txPr>
        <c:crossAx val="36725920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[test260T065Events.xlsx]italy budget!PivotTable1</c:name>
    <c:fmtId val="3"/>
  </c:pivotSource>
  <c:chart>
    <c:autoTitleDeleted val="1"/>
    <c:pivotFmts>
      <c:pivotFmt>
        <c:idx val="0"/>
        <c:spPr>
          <a:solidFill>
            <a:schemeClr val="accent1"/>
          </a:solidFill>
          <a:ln w="9525" cap="flat" cmpd="sng" algn="ctr">
            <a:noFill/>
            <a:miter lim="800000"/>
          </a:ln>
          <a:effectLst/>
        </c:spPr>
        <c:marker>
          <c:symbol val="none"/>
        </c:marker>
      </c:pivotFmt>
      <c:pivotFmt>
        <c:idx val="1"/>
        <c:spPr>
          <a:solidFill>
            <a:schemeClr val="accent1"/>
          </a:solid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pivotFmt>
      <c:pivotFmt>
        <c:idx val="2"/>
        <c:spPr>
          <a:noFill/>
          <a:ln w="28575" cap="rnd" cmpd="sng" algn="ctr">
            <a:solidFill>
              <a:schemeClr val="accent1"/>
            </a:solidFill>
            <a:round/>
          </a:ln>
          <a:effectLst/>
        </c:spPr>
        <c:marker>
          <c:symbol val="circle"/>
          <c:size val="5"/>
          <c:spPr>
            <a:solidFill>
              <a:schemeClr val="accent1"/>
            </a:solidFill>
            <a:ln w="9525">
              <a:solidFill>
                <a:schemeClr val="accent1"/>
              </a:solidFill>
            </a:ln>
            <a:effectLst/>
          </c:spPr>
        </c:marker>
      </c:pivotFmt>
    </c:pivotFmts>
    <c:plotArea>
      <c:layout/>
      <c:lineChart>
        <c:grouping val="stacked"/>
        <c:varyColors val="0"/>
        <c:ser>
          <c:idx val="0"/>
          <c:order val="0"/>
          <c:tx>
            <c:strRef>
              <c:f>'italy budget'!$M$4</c:f>
              <c:strCache>
                <c:ptCount val="1"/>
                <c:pt idx="0">
                  <c:v>Total</c:v>
                </c:pt>
              </c:strCache>
            </c:strRef>
          </c:tx>
          <c:spPr>
            <a:ln w="22225" cap="rnd">
              <a:solidFill>
                <a:schemeClr val="accent1"/>
              </a:solidFill>
            </a:ln>
            <a:effectLst>
              <a:glow rad="139700">
                <a:schemeClr val="accent1">
                  <a:satMod val="175000"/>
                  <a:alpha val="14000"/>
                </a:schemeClr>
              </a:glow>
            </a:effectLst>
          </c:spPr>
          <c:marker>
            <c:symbol val="none"/>
          </c:marker>
          <c:cat>
            <c:strRef>
              <c:f>'italy budget'!$L$5:$L$41</c:f>
              <c:strCache>
                <c:ptCount val="36"/>
                <c:pt idx="0">
                  <c:v>37</c:v>
                </c:pt>
                <c:pt idx="1">
                  <c:v>36</c:v>
                </c:pt>
                <c:pt idx="2">
                  <c:v>35</c:v>
                </c:pt>
                <c:pt idx="3">
                  <c:v>34</c:v>
                </c:pt>
                <c:pt idx="4">
                  <c:v>33</c:v>
                </c:pt>
                <c:pt idx="5">
                  <c:v>32</c:v>
                </c:pt>
                <c:pt idx="6">
                  <c:v>31</c:v>
                </c:pt>
                <c:pt idx="7">
                  <c:v>30</c:v>
                </c:pt>
                <c:pt idx="8">
                  <c:v>29</c:v>
                </c:pt>
                <c:pt idx="9">
                  <c:v>28</c:v>
                </c:pt>
                <c:pt idx="10">
                  <c:v>27</c:v>
                </c:pt>
                <c:pt idx="11">
                  <c:v>26</c:v>
                </c:pt>
                <c:pt idx="12">
                  <c:v>25</c:v>
                </c:pt>
                <c:pt idx="13">
                  <c:v>24</c:v>
                </c:pt>
                <c:pt idx="14">
                  <c:v>23</c:v>
                </c:pt>
                <c:pt idx="15">
                  <c:v>22</c:v>
                </c:pt>
                <c:pt idx="16">
                  <c:v>21</c:v>
                </c:pt>
                <c:pt idx="17">
                  <c:v>20</c:v>
                </c:pt>
                <c:pt idx="18">
                  <c:v>19</c:v>
                </c:pt>
                <c:pt idx="19">
                  <c:v>18</c:v>
                </c:pt>
                <c:pt idx="20">
                  <c:v>17</c:v>
                </c:pt>
                <c:pt idx="21">
                  <c:v>16</c:v>
                </c:pt>
                <c:pt idx="22">
                  <c:v>15</c:v>
                </c:pt>
                <c:pt idx="23">
                  <c:v>14</c:v>
                </c:pt>
                <c:pt idx="24">
                  <c:v>13</c:v>
                </c:pt>
                <c:pt idx="25">
                  <c:v>12</c:v>
                </c:pt>
                <c:pt idx="26">
                  <c:v>11</c:v>
                </c:pt>
                <c:pt idx="27">
                  <c:v>10</c:v>
                </c:pt>
                <c:pt idx="28">
                  <c:v>9</c:v>
                </c:pt>
                <c:pt idx="29">
                  <c:v>8</c:v>
                </c:pt>
                <c:pt idx="30">
                  <c:v>7</c:v>
                </c:pt>
                <c:pt idx="31">
                  <c:v>6</c:v>
                </c:pt>
                <c:pt idx="32">
                  <c:v>5</c:v>
                </c:pt>
                <c:pt idx="33">
                  <c:v>4</c:v>
                </c:pt>
                <c:pt idx="34">
                  <c:v>3</c:v>
                </c:pt>
                <c:pt idx="35">
                  <c:v>2</c:v>
                </c:pt>
              </c:strCache>
            </c:strRef>
          </c:cat>
          <c:val>
            <c:numRef>
              <c:f>'italy budget'!$M$5:$M$41</c:f>
              <c:numCache>
                <c:formatCode>General</c:formatCode>
                <c:ptCount val="36"/>
                <c:pt idx="0">
                  <c:v>7</c:v>
                </c:pt>
                <c:pt idx="1">
                  <c:v>5</c:v>
                </c:pt>
                <c:pt idx="2">
                  <c:v>2</c:v>
                </c:pt>
                <c:pt idx="3">
                  <c:v>2</c:v>
                </c:pt>
                <c:pt idx="4">
                  <c:v>1</c:v>
                </c:pt>
                <c:pt idx="5">
                  <c:v>2</c:v>
                </c:pt>
                <c:pt idx="6">
                  <c:v>1</c:v>
                </c:pt>
                <c:pt idx="7">
                  <c:v>2</c:v>
                </c:pt>
                <c:pt idx="8">
                  <c:v>6</c:v>
                </c:pt>
                <c:pt idx="9">
                  <c:v>8</c:v>
                </c:pt>
                <c:pt idx="10">
                  <c:v>4</c:v>
                </c:pt>
                <c:pt idx="11">
                  <c:v>4</c:v>
                </c:pt>
                <c:pt idx="12">
                  <c:v>0</c:v>
                </c:pt>
                <c:pt idx="13">
                  <c:v>1</c:v>
                </c:pt>
                <c:pt idx="14">
                  <c:v>4</c:v>
                </c:pt>
                <c:pt idx="15">
                  <c:v>2</c:v>
                </c:pt>
                <c:pt idx="16">
                  <c:v>2</c:v>
                </c:pt>
                <c:pt idx="17">
                  <c:v>1</c:v>
                </c:pt>
                <c:pt idx="18">
                  <c:v>0</c:v>
                </c:pt>
                <c:pt idx="19">
                  <c:v>0</c:v>
                </c:pt>
                <c:pt idx="20">
                  <c:v>1</c:v>
                </c:pt>
                <c:pt idx="21">
                  <c:v>1</c:v>
                </c:pt>
                <c:pt idx="22">
                  <c:v>1</c:v>
                </c:pt>
                <c:pt idx="23">
                  <c:v>1</c:v>
                </c:pt>
                <c:pt idx="24">
                  <c:v>1</c:v>
                </c:pt>
                <c:pt idx="25">
                  <c:v>3</c:v>
                </c:pt>
                <c:pt idx="26">
                  <c:v>3</c:v>
                </c:pt>
                <c:pt idx="27">
                  <c:v>3</c:v>
                </c:pt>
                <c:pt idx="28">
                  <c:v>4</c:v>
                </c:pt>
                <c:pt idx="29">
                  <c:v>7</c:v>
                </c:pt>
                <c:pt idx="30">
                  <c:v>0</c:v>
                </c:pt>
                <c:pt idx="31">
                  <c:v>1</c:v>
                </c:pt>
                <c:pt idx="32">
                  <c:v>0</c:v>
                </c:pt>
                <c:pt idx="33">
                  <c:v>0</c:v>
                </c:pt>
                <c:pt idx="34">
                  <c:v>0</c:v>
                </c:pt>
                <c:pt idx="35">
                  <c:v>2</c:v>
                </c:pt>
              </c:numCache>
            </c:numRef>
          </c:val>
          <c:smooth val="0"/>
          <c:extLst>
            <c:ext xmlns:c16="http://schemas.microsoft.com/office/drawing/2014/chart" uri="{C3380CC4-5D6E-409C-BE32-E72D297353CC}">
              <c16:uniqueId val="{00000000-231D-4BB0-86E9-31577C1701DB}"/>
            </c:ext>
          </c:extLst>
        </c:ser>
        <c:dLbls>
          <c:showLegendKey val="0"/>
          <c:showVal val="0"/>
          <c:showCatName val="0"/>
          <c:showSerName val="0"/>
          <c:showPercent val="0"/>
          <c:showBubbleSize val="0"/>
        </c:dLbls>
        <c:smooth val="0"/>
        <c:axId val="366179120"/>
        <c:axId val="172080304"/>
      </c:lineChart>
      <c:catAx>
        <c:axId val="366179120"/>
        <c:scaling>
          <c:orientation val="maxMin"/>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a-IR"/>
          </a:p>
        </c:txPr>
        <c:crossAx val="172080304"/>
        <c:crosses val="autoZero"/>
        <c:auto val="1"/>
        <c:lblAlgn val="ctr"/>
        <c:lblOffset val="100"/>
        <c:noMultiLvlLbl val="0"/>
      </c:catAx>
      <c:valAx>
        <c:axId val="172080304"/>
        <c:scaling>
          <c:orientation val="minMax"/>
        </c:scaling>
        <c:delete val="0"/>
        <c:axPos val="r"/>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a-IR"/>
          </a:p>
        </c:txPr>
        <c:crossAx val="36617912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[test260T065Events.xlsx]italy budget!PivotTable2</c:name>
    <c:fmtId val="5"/>
  </c:pivotSource>
  <c:chart>
    <c:autoTitleDeleted val="1"/>
    <c:pivotFmts>
      <c:pivotFmt>
        <c:idx val="0"/>
        <c:spPr>
          <a:solidFill>
            <a:schemeClr val="accent1"/>
          </a:solidFill>
          <a:ln w="9525" cap="flat" cmpd="sng" algn="ctr">
            <a:noFill/>
            <a:round/>
          </a:ln>
          <a:effectLst/>
        </c:spPr>
        <c:marker>
          <c:symbol val="none"/>
        </c:marker>
      </c:pivotFmt>
      <c:pivotFmt>
        <c:idx val="1"/>
        <c:spPr>
          <a:solidFill>
            <a:schemeClr val="accent1"/>
          </a:solidFill>
          <a:ln w="28575" cap="rnd" cmpd="sng" algn="ctr">
            <a:solidFill>
              <a:schemeClr val="accent1"/>
            </a:solidFill>
            <a:round/>
          </a:ln>
          <a:effectLst/>
        </c:spPr>
        <c:marker>
          <c:symbol val="none"/>
        </c:marker>
      </c:pivotFmt>
      <c:pivotFmt>
        <c:idx val="2"/>
        <c:spPr>
          <a:solidFill>
            <a:schemeClr val="accent1"/>
          </a:solidFill>
          <a:ln w="28575" cap="rnd" cmpd="sng" algn="ctr">
            <a:solidFill>
              <a:schemeClr val="accent1"/>
            </a:solidFill>
            <a:round/>
          </a:ln>
          <a:effectLst/>
        </c:spPr>
        <c:marker>
          <c:symbol val="none"/>
        </c:marker>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28575" cap="rnd" cmpd="sng" algn="ctr">
            <a:solidFill>
              <a:schemeClr val="accent1"/>
            </a:solidFill>
            <a:round/>
          </a:ln>
          <a:effectLst/>
        </c:spPr>
        <c:marker>
          <c:symbol val="none"/>
        </c:marker>
      </c:pivotFmt>
    </c:pivotFmts>
    <c:plotArea>
      <c:layout>
        <c:manualLayout>
          <c:layoutTarget val="inner"/>
          <c:xMode val="edge"/>
          <c:yMode val="edge"/>
          <c:x val="0.13516763160313125"/>
          <c:y val="3.6012108705503795E-2"/>
          <c:w val="0.77617151391429606"/>
          <c:h val="0.85698414515393051"/>
        </c:manualLayout>
      </c:layout>
      <c:lineChart>
        <c:grouping val="standard"/>
        <c:varyColors val="0"/>
        <c:ser>
          <c:idx val="0"/>
          <c:order val="0"/>
          <c:tx>
            <c:strRef>
              <c:f>'italy budget'!$P$5</c:f>
              <c:strCache>
                <c:ptCount val="1"/>
                <c:pt idx="0">
                  <c:v>Total</c:v>
                </c:pt>
              </c:strCache>
            </c:strRef>
          </c:tx>
          <c:spPr>
            <a:ln w="22225" cap="rnd" cmpd="sng" algn="ctr">
              <a:solidFill>
                <a:schemeClr val="accent1"/>
              </a:solidFill>
              <a:round/>
            </a:ln>
            <a:effectLst/>
          </c:spPr>
          <c:marker>
            <c:symbol val="none"/>
          </c:marker>
          <c:cat>
            <c:strRef>
              <c:f>'italy budget'!$O$6:$O$91</c:f>
              <c:strCache>
                <c:ptCount val="85"/>
                <c:pt idx="0">
                  <c:v>86</c:v>
                </c:pt>
                <c:pt idx="1">
                  <c:v>85</c:v>
                </c:pt>
                <c:pt idx="2">
                  <c:v>84</c:v>
                </c:pt>
                <c:pt idx="3">
                  <c:v>83</c:v>
                </c:pt>
                <c:pt idx="4">
                  <c:v>82</c:v>
                </c:pt>
                <c:pt idx="5">
                  <c:v>81</c:v>
                </c:pt>
                <c:pt idx="6">
                  <c:v>80</c:v>
                </c:pt>
                <c:pt idx="7">
                  <c:v>79</c:v>
                </c:pt>
                <c:pt idx="8">
                  <c:v>78</c:v>
                </c:pt>
                <c:pt idx="9">
                  <c:v>77</c:v>
                </c:pt>
                <c:pt idx="10">
                  <c:v>76</c:v>
                </c:pt>
                <c:pt idx="11">
                  <c:v>75</c:v>
                </c:pt>
                <c:pt idx="12">
                  <c:v>74</c:v>
                </c:pt>
                <c:pt idx="13">
                  <c:v>73</c:v>
                </c:pt>
                <c:pt idx="14">
                  <c:v>72</c:v>
                </c:pt>
                <c:pt idx="15">
                  <c:v>71</c:v>
                </c:pt>
                <c:pt idx="16">
                  <c:v>70</c:v>
                </c:pt>
                <c:pt idx="17">
                  <c:v>69</c:v>
                </c:pt>
                <c:pt idx="18">
                  <c:v>68</c:v>
                </c:pt>
                <c:pt idx="19">
                  <c:v>67</c:v>
                </c:pt>
                <c:pt idx="20">
                  <c:v>66</c:v>
                </c:pt>
                <c:pt idx="21">
                  <c:v>65</c:v>
                </c:pt>
                <c:pt idx="22">
                  <c:v>64</c:v>
                </c:pt>
                <c:pt idx="23">
                  <c:v>63</c:v>
                </c:pt>
                <c:pt idx="24">
                  <c:v>62</c:v>
                </c:pt>
                <c:pt idx="25">
                  <c:v>61</c:v>
                </c:pt>
                <c:pt idx="26">
                  <c:v>60</c:v>
                </c:pt>
                <c:pt idx="27">
                  <c:v>59</c:v>
                </c:pt>
                <c:pt idx="28">
                  <c:v>58</c:v>
                </c:pt>
                <c:pt idx="29">
                  <c:v>57</c:v>
                </c:pt>
                <c:pt idx="30">
                  <c:v>56</c:v>
                </c:pt>
                <c:pt idx="31">
                  <c:v>55</c:v>
                </c:pt>
                <c:pt idx="32">
                  <c:v>54</c:v>
                </c:pt>
                <c:pt idx="33">
                  <c:v>53</c:v>
                </c:pt>
                <c:pt idx="34">
                  <c:v>52</c:v>
                </c:pt>
                <c:pt idx="35">
                  <c:v>51</c:v>
                </c:pt>
                <c:pt idx="36">
                  <c:v>50</c:v>
                </c:pt>
                <c:pt idx="37">
                  <c:v>49</c:v>
                </c:pt>
                <c:pt idx="38">
                  <c:v>48</c:v>
                </c:pt>
                <c:pt idx="39">
                  <c:v>47</c:v>
                </c:pt>
                <c:pt idx="40">
                  <c:v>46</c:v>
                </c:pt>
                <c:pt idx="41">
                  <c:v>45</c:v>
                </c:pt>
                <c:pt idx="42">
                  <c:v>44</c:v>
                </c:pt>
                <c:pt idx="43">
                  <c:v>43</c:v>
                </c:pt>
                <c:pt idx="44">
                  <c:v>42</c:v>
                </c:pt>
                <c:pt idx="45">
                  <c:v>41</c:v>
                </c:pt>
                <c:pt idx="46">
                  <c:v>40</c:v>
                </c:pt>
                <c:pt idx="47">
                  <c:v>39</c:v>
                </c:pt>
                <c:pt idx="48">
                  <c:v>38</c:v>
                </c:pt>
                <c:pt idx="49">
                  <c:v>37</c:v>
                </c:pt>
                <c:pt idx="50">
                  <c:v>36</c:v>
                </c:pt>
                <c:pt idx="51">
                  <c:v>35</c:v>
                </c:pt>
                <c:pt idx="52">
                  <c:v>34</c:v>
                </c:pt>
                <c:pt idx="53">
                  <c:v>33</c:v>
                </c:pt>
                <c:pt idx="54">
                  <c:v>32</c:v>
                </c:pt>
                <c:pt idx="55">
                  <c:v>31</c:v>
                </c:pt>
                <c:pt idx="56">
                  <c:v>30</c:v>
                </c:pt>
                <c:pt idx="57">
                  <c:v>29</c:v>
                </c:pt>
                <c:pt idx="58">
                  <c:v>28</c:v>
                </c:pt>
                <c:pt idx="59">
                  <c:v>27</c:v>
                </c:pt>
                <c:pt idx="60">
                  <c:v>26</c:v>
                </c:pt>
                <c:pt idx="61">
                  <c:v>25</c:v>
                </c:pt>
                <c:pt idx="62">
                  <c:v>24</c:v>
                </c:pt>
                <c:pt idx="63">
                  <c:v>23</c:v>
                </c:pt>
                <c:pt idx="64">
                  <c:v>22</c:v>
                </c:pt>
                <c:pt idx="65">
                  <c:v>21</c:v>
                </c:pt>
                <c:pt idx="66">
                  <c:v>20</c:v>
                </c:pt>
                <c:pt idx="67">
                  <c:v>19</c:v>
                </c:pt>
                <c:pt idx="68">
                  <c:v>18</c:v>
                </c:pt>
                <c:pt idx="69">
                  <c:v>17</c:v>
                </c:pt>
                <c:pt idx="70">
                  <c:v>16</c:v>
                </c:pt>
                <c:pt idx="71">
                  <c:v>15</c:v>
                </c:pt>
                <c:pt idx="72">
                  <c:v>14</c:v>
                </c:pt>
                <c:pt idx="73">
                  <c:v>13</c:v>
                </c:pt>
                <c:pt idx="74">
                  <c:v>12</c:v>
                </c:pt>
                <c:pt idx="75">
                  <c:v>11</c:v>
                </c:pt>
                <c:pt idx="76">
                  <c:v>10</c:v>
                </c:pt>
                <c:pt idx="77">
                  <c:v>9</c:v>
                </c:pt>
                <c:pt idx="78">
                  <c:v>8</c:v>
                </c:pt>
                <c:pt idx="79">
                  <c:v>7</c:v>
                </c:pt>
                <c:pt idx="80">
                  <c:v>6</c:v>
                </c:pt>
                <c:pt idx="81">
                  <c:v>5</c:v>
                </c:pt>
                <c:pt idx="82">
                  <c:v>4</c:v>
                </c:pt>
                <c:pt idx="83">
                  <c:v>3</c:v>
                </c:pt>
                <c:pt idx="84">
                  <c:v>2</c:v>
                </c:pt>
              </c:strCache>
            </c:strRef>
          </c:cat>
          <c:val>
            <c:numRef>
              <c:f>'italy budget'!$P$6:$P$91</c:f>
              <c:numCache>
                <c:formatCode>General</c:formatCode>
                <c:ptCount val="85"/>
                <c:pt idx="0">
                  <c:v>-9.7412804547486096E-5</c:v>
                </c:pt>
                <c:pt idx="1">
                  <c:v>1.3234457252185101E-4</c:v>
                </c:pt>
                <c:pt idx="2">
                  <c:v>-7.9460726577686906E-5</c:v>
                </c:pt>
                <c:pt idx="3">
                  <c:v>-6.7969266386024095E-4</c:v>
                </c:pt>
                <c:pt idx="4">
                  <c:v>-6.7969266386024095E-4</c:v>
                </c:pt>
                <c:pt idx="5">
                  <c:v>-4.5896257612876101E-4</c:v>
                </c:pt>
                <c:pt idx="6">
                  <c:v>1.7562808996050501E-5</c:v>
                </c:pt>
                <c:pt idx="7">
                  <c:v>-1.3178529558753401E-4</c:v>
                </c:pt>
                <c:pt idx="8">
                  <c:v>-1.9332841284855999E-4</c:v>
                </c:pt>
                <c:pt idx="9">
                  <c:v>2.19887506438234E-4</c:v>
                </c:pt>
                <c:pt idx="10">
                  <c:v>1.3240765688704199E-4</c:v>
                </c:pt>
                <c:pt idx="11">
                  <c:v>-2.8242105636665401E-4</c:v>
                </c:pt>
                <c:pt idx="12">
                  <c:v>-5.99541545026314E-4</c:v>
                </c:pt>
                <c:pt idx="13">
                  <c:v>5.2919386147428302E-5</c:v>
                </c:pt>
                <c:pt idx="14">
                  <c:v>2.02842440625383E-4</c:v>
                </c:pt>
                <c:pt idx="15">
                  <c:v>0</c:v>
                </c:pt>
                <c:pt idx="16">
                  <c:v>1.75828813072952E-5</c:v>
                </c:pt>
                <c:pt idx="17">
                  <c:v>-2.5463278139517401E-4</c:v>
                </c:pt>
                <c:pt idx="18">
                  <c:v>-1.7566665540723E-4</c:v>
                </c:pt>
                <c:pt idx="19">
                  <c:v>-8.7825999132054499E-6</c:v>
                </c:pt>
                <c:pt idx="20">
                  <c:v>4.3375691703506598E-4</c:v>
                </c:pt>
                <c:pt idx="21">
                  <c:v>-7.08340712179825E-5</c:v>
                </c:pt>
                <c:pt idx="22">
                  <c:v>6.6437827712312596E-4</c:v>
                </c:pt>
                <c:pt idx="23">
                  <c:v>-6.1768975228205302E-5</c:v>
                </c:pt>
                <c:pt idx="24">
                  <c:v>1.50020959091682E-4</c:v>
                </c:pt>
                <c:pt idx="25">
                  <c:v>2.02237805969524E-4</c:v>
                </c:pt>
                <c:pt idx="26">
                  <c:v>3.4317845176158699E-4</c:v>
                </c:pt>
                <c:pt idx="27">
                  <c:v>3.4317845176158699E-4</c:v>
                </c:pt>
                <c:pt idx="28">
                  <c:v>-9.6959440179278502E-5</c:v>
                </c:pt>
                <c:pt idx="29">
                  <c:v>5.6383195777860804E-4</c:v>
                </c:pt>
                <c:pt idx="30">
                  <c:v>-3.3301200903655399E-4</c:v>
                </c:pt>
                <c:pt idx="31">
                  <c:v>-2.891857688177E-4</c:v>
                </c:pt>
                <c:pt idx="32">
                  <c:v>-4.3810650376028602E-5</c:v>
                </c:pt>
                <c:pt idx="33">
                  <c:v>-3.6802720311629499E-4</c:v>
                </c:pt>
                <c:pt idx="34">
                  <c:v>2.9819853226633101E-4</c:v>
                </c:pt>
                <c:pt idx="35">
                  <c:v>3.1560952350689398E-4</c:v>
                </c:pt>
                <c:pt idx="36">
                  <c:v>-2.8058607600336998E-4</c:v>
                </c:pt>
                <c:pt idx="37">
                  <c:v>-8.3417853622608804E-4</c:v>
                </c:pt>
                <c:pt idx="38">
                  <c:v>-8.2539408470536405E-4</c:v>
                </c:pt>
                <c:pt idx="39">
                  <c:v>1.3606101142657201E-3</c:v>
                </c:pt>
                <c:pt idx="40">
                  <c:v>1.02064414116912E-3</c:v>
                </c:pt>
                <c:pt idx="41">
                  <c:v>1.1384385014671101E-4</c:v>
                </c:pt>
                <c:pt idx="42">
                  <c:v>-3.6761488378970602E-4</c:v>
                </c:pt>
                <c:pt idx="43">
                  <c:v>4.37883969576512E-5</c:v>
                </c:pt>
                <c:pt idx="44">
                  <c:v>-1.2269401005692899E-4</c:v>
                </c:pt>
                <c:pt idx="45">
                  <c:v>-4.7619888375843497E-4</c:v>
                </c:pt>
                <c:pt idx="46">
                  <c:v>-1.70108751117839E-3</c:v>
                </c:pt>
                <c:pt idx="47">
                  <c:v>5.3121320254509098E-5</c:v>
                </c:pt>
                <c:pt idx="48">
                  <c:v>3.2822805934874799E-4</c:v>
                </c:pt>
                <c:pt idx="49">
                  <c:v>2.13350402174825E-4</c:v>
                </c:pt>
                <c:pt idx="50">
                  <c:v>2.7551514841024399E-4</c:v>
                </c:pt>
                <c:pt idx="51">
                  <c:v>-1.6874564298816701E-4</c:v>
                </c:pt>
                <c:pt idx="52">
                  <c:v>8.8183032704778402E-6</c:v>
                </c:pt>
                <c:pt idx="53">
                  <c:v>2.9110669265773598E-4</c:v>
                </c:pt>
                <c:pt idx="54">
                  <c:v>-7.7022725510712603E-4</c:v>
                </c:pt>
                <c:pt idx="55">
                  <c:v>3.4803188323342699E-4</c:v>
                </c:pt>
                <c:pt idx="56">
                  <c:v>6.8558171654831102E-4</c:v>
                </c:pt>
                <c:pt idx="57">
                  <c:v>7.7468884272967201E-4</c:v>
                </c:pt>
                <c:pt idx="58">
                  <c:v>9.6561955542195105E-5</c:v>
                </c:pt>
                <c:pt idx="59">
                  <c:v>2.2882086946164699E-4</c:v>
                </c:pt>
                <c:pt idx="60">
                  <c:v>3.6834351079466203E-4</c:v>
                </c:pt>
                <c:pt idx="61">
                  <c:v>-2.62827055431731E-5</c:v>
                </c:pt>
                <c:pt idx="62">
                  <c:v>-2.7175699831917598E-4</c:v>
                </c:pt>
                <c:pt idx="63">
                  <c:v>3.7511504694815899E-4</c:v>
                </c:pt>
                <c:pt idx="64">
                  <c:v>-3.8386376797436002E-4</c:v>
                </c:pt>
                <c:pt idx="65">
                  <c:v>0</c:v>
                </c:pt>
                <c:pt idx="66">
                  <c:v>-1.7436031559544299E-5</c:v>
                </c:pt>
                <c:pt idx="67">
                  <c:v>1.4649078768724799E-3</c:v>
                </c:pt>
                <c:pt idx="68">
                  <c:v>-8.3742601088871403E-4</c:v>
                </c:pt>
                <c:pt idx="69">
                  <c:v>-5.1336266718658697E-4</c:v>
                </c:pt>
                <c:pt idx="70">
                  <c:v>-4.0895703475739401E-4</c:v>
                </c:pt>
                <c:pt idx="71">
                  <c:v>-8.7037504515623303E-5</c:v>
                </c:pt>
                <c:pt idx="72">
                  <c:v>-1.9149251061663299E-4</c:v>
                </c:pt>
                <c:pt idx="73">
                  <c:v>8.7266126835605306E-5</c:v>
                </c:pt>
                <c:pt idx="74">
                  <c:v>-4.3659924126029501E-5</c:v>
                </c:pt>
                <c:pt idx="75">
                  <c:v>-4.9675151680990696E-4</c:v>
                </c:pt>
                <c:pt idx="76">
                  <c:v>-4.3659924126029501E-5</c:v>
                </c:pt>
                <c:pt idx="77">
                  <c:v>-1.21986285407503E-4</c:v>
                </c:pt>
                <c:pt idx="78">
                  <c:v>4.2630753078421498E-4</c:v>
                </c:pt>
                <c:pt idx="79">
                  <c:v>1.3922244288255099E-4</c:v>
                </c:pt>
                <c:pt idx="80">
                  <c:v>-3.7151114744747902E-4</c:v>
                </c:pt>
                <c:pt idx="81">
                  <c:v>1.04805324206423E-4</c:v>
                </c:pt>
                <c:pt idx="82">
                  <c:v>3.5725644857537999E-4</c:v>
                </c:pt>
                <c:pt idx="83">
                  <c:v>-1.7402956806276501E-4</c:v>
                </c:pt>
                <c:pt idx="84">
                  <c:v>7.75095946037228E-4</c:v>
                </c:pt>
              </c:numCache>
            </c:numRef>
          </c:val>
          <c:smooth val="0"/>
          <c:extLst>
            <c:ext xmlns:c16="http://schemas.microsoft.com/office/drawing/2014/chart" uri="{C3380CC4-5D6E-409C-BE32-E72D297353CC}">
              <c16:uniqueId val="{00000000-E22B-41BF-ABEA-A6411B14B32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03566480"/>
        <c:axId val="403565232"/>
      </c:lineChart>
      <c:catAx>
        <c:axId val="403566480"/>
        <c:scaling>
          <c:orientation val="maxMin"/>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fa-IR"/>
          </a:p>
        </c:txPr>
        <c:crossAx val="403565232"/>
        <c:crosses val="autoZero"/>
        <c:auto val="1"/>
        <c:lblAlgn val="ctr"/>
        <c:lblOffset val="100"/>
        <c:noMultiLvlLbl val="0"/>
      </c:catAx>
      <c:valAx>
        <c:axId val="403565232"/>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fa-IR"/>
          </a:p>
        </c:txPr>
        <c:crossAx val="40356648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representation.xlsx]market parameter!PivotTable1</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a-IR" sz="1400" dirty="0" smtClean="0">
                <a:cs typeface="B Nazanin" panose="00000400000000000000" pitchFamily="2" charset="-78"/>
              </a:rPr>
              <a:t>پراکندگی</a:t>
            </a:r>
            <a:r>
              <a:rPr lang="fa-IR" sz="1400" baseline="0" dirty="0" smtClean="0">
                <a:cs typeface="B Nazanin" panose="00000400000000000000" pitchFamily="2" charset="-78"/>
              </a:rPr>
              <a:t> شاخص های مالی مورد مطالعه در روش های مرور شده</a:t>
            </a:r>
            <a:endParaRPr lang="en-US" sz="1400" dirty="0">
              <a:cs typeface="B Nazanin" panose="00000400000000000000" pitchFamily="2" charset="-78"/>
            </a:endParaRPr>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a-IR"/>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2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0.11265495401870625"/>
          <c:y val="0.30862029513248695"/>
          <c:w val="0.60578717229749601"/>
          <c:h val="0.63388582876784494"/>
        </c:manualLayout>
      </c:layout>
      <c:barChart>
        <c:barDir val="bar"/>
        <c:grouping val="clustered"/>
        <c:varyColors val="0"/>
        <c:ser>
          <c:idx val="0"/>
          <c:order val="0"/>
          <c:tx>
            <c:strRef>
              <c:f>'market parameter'!$I$15:$I$16</c:f>
              <c:strCache>
                <c:ptCount val="1"/>
                <c:pt idx="0">
                  <c:v>close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parameter'!$I$17</c:f>
              <c:numCache>
                <c:formatCode>General</c:formatCode>
                <c:ptCount val="1"/>
                <c:pt idx="0">
                  <c:v>4</c:v>
                </c:pt>
              </c:numCache>
            </c:numRef>
          </c:val>
          <c:extLst>
            <c:ext xmlns:c16="http://schemas.microsoft.com/office/drawing/2014/chart" uri="{C3380CC4-5D6E-409C-BE32-E72D297353CC}">
              <c16:uniqueId val="{00000000-27B8-4E7A-B334-50181293A57F}"/>
            </c:ext>
          </c:extLst>
        </c:ser>
        <c:ser>
          <c:idx val="1"/>
          <c:order val="1"/>
          <c:tx>
            <c:strRef>
              <c:f>'market parameter'!$J$15:$J$16</c:f>
              <c:strCache>
                <c:ptCount val="1"/>
                <c:pt idx="0">
                  <c:v>open</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parameter'!$J$17</c:f>
              <c:numCache>
                <c:formatCode>General</c:formatCode>
                <c:ptCount val="1"/>
                <c:pt idx="0">
                  <c:v>2</c:v>
                </c:pt>
              </c:numCache>
            </c:numRef>
          </c:val>
          <c:extLst>
            <c:ext xmlns:c16="http://schemas.microsoft.com/office/drawing/2014/chart" uri="{C3380CC4-5D6E-409C-BE32-E72D297353CC}">
              <c16:uniqueId val="{00000001-27B8-4E7A-B334-50181293A57F}"/>
            </c:ext>
          </c:extLst>
        </c:ser>
        <c:ser>
          <c:idx val="2"/>
          <c:order val="2"/>
          <c:tx>
            <c:strRef>
              <c:f>'market parameter'!$K$15:$K$16</c:f>
              <c:strCache>
                <c:ptCount val="1"/>
                <c:pt idx="0">
                  <c:v>other</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parameter'!$K$17</c:f>
              <c:numCache>
                <c:formatCode>General</c:formatCode>
                <c:ptCount val="1"/>
                <c:pt idx="0">
                  <c:v>3</c:v>
                </c:pt>
              </c:numCache>
            </c:numRef>
          </c:val>
          <c:extLst>
            <c:ext xmlns:c16="http://schemas.microsoft.com/office/drawing/2014/chart" uri="{C3380CC4-5D6E-409C-BE32-E72D297353CC}">
              <c16:uniqueId val="{00000002-27B8-4E7A-B334-50181293A57F}"/>
            </c:ext>
          </c:extLst>
        </c:ser>
        <c:ser>
          <c:idx val="3"/>
          <c:order val="3"/>
          <c:tx>
            <c:strRef>
              <c:f>'market parameter'!$L$15:$L$16</c:f>
              <c:strCache>
                <c:ptCount val="1"/>
                <c:pt idx="0">
                  <c:v>price</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parameter'!$L$17</c:f>
              <c:numCache>
                <c:formatCode>General</c:formatCode>
                <c:ptCount val="1"/>
                <c:pt idx="0">
                  <c:v>5</c:v>
                </c:pt>
              </c:numCache>
            </c:numRef>
          </c:val>
          <c:extLst>
            <c:ext xmlns:c16="http://schemas.microsoft.com/office/drawing/2014/chart" uri="{C3380CC4-5D6E-409C-BE32-E72D297353CC}">
              <c16:uniqueId val="{00000003-27B8-4E7A-B334-50181293A57F}"/>
            </c:ext>
          </c:extLst>
        </c:ser>
        <c:ser>
          <c:idx val="4"/>
          <c:order val="4"/>
          <c:tx>
            <c:strRef>
              <c:f>'market parameter'!$M$15:$M$16</c:f>
              <c:strCache>
                <c:ptCount val="1"/>
                <c:pt idx="0">
                  <c:v>return</c:v>
                </c:pt>
              </c:strCache>
            </c:strRef>
          </c:tx>
          <c:spPr>
            <a:solidFill>
              <a:schemeClr val="accent1">
                <a:lumMod val="60000"/>
                <a:lumOff val="40000"/>
              </a:schemeClr>
            </a:soli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parameter'!$M$17</c:f>
              <c:numCache>
                <c:formatCode>General</c:formatCode>
                <c:ptCount val="1"/>
                <c:pt idx="0">
                  <c:v>8</c:v>
                </c:pt>
              </c:numCache>
            </c:numRef>
          </c:val>
          <c:extLst>
            <c:ext xmlns:c16="http://schemas.microsoft.com/office/drawing/2014/chart" uri="{C3380CC4-5D6E-409C-BE32-E72D297353CC}">
              <c16:uniqueId val="{00000004-27B8-4E7A-B334-50181293A57F}"/>
            </c:ext>
          </c:extLst>
        </c:ser>
        <c:ser>
          <c:idx val="5"/>
          <c:order val="5"/>
          <c:tx>
            <c:strRef>
              <c:f>'market parameter'!$N$15:$N$16</c:f>
              <c:strCache>
                <c:ptCount val="1"/>
                <c:pt idx="0">
                  <c:v>trading volume</c:v>
                </c:pt>
              </c:strCache>
            </c:strRef>
          </c:tx>
          <c:spPr>
            <a:solidFill>
              <a:schemeClr val="accent6">
                <a:lumMod val="40000"/>
                <a:lumOff val="60000"/>
              </a:schemeClr>
            </a:soli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parameter'!$N$17</c:f>
              <c:numCache>
                <c:formatCode>General</c:formatCode>
                <c:ptCount val="1"/>
                <c:pt idx="0">
                  <c:v>6</c:v>
                </c:pt>
              </c:numCache>
            </c:numRef>
          </c:val>
          <c:extLst>
            <c:ext xmlns:c16="http://schemas.microsoft.com/office/drawing/2014/chart" uri="{C3380CC4-5D6E-409C-BE32-E72D297353CC}">
              <c16:uniqueId val="{00000005-27B8-4E7A-B334-50181293A57F}"/>
            </c:ext>
          </c:extLst>
        </c:ser>
        <c:ser>
          <c:idx val="6"/>
          <c:order val="6"/>
          <c:tx>
            <c:strRef>
              <c:f>'market parameter'!$O$15:$O$16</c:f>
              <c:strCache>
                <c:ptCount val="1"/>
                <c:pt idx="0">
                  <c:v>volatility</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'market parameter'!$H$17</c:f>
              <c:strCache>
                <c:ptCount val="1"/>
                <c:pt idx="0">
                  <c:v>Total</c:v>
                </c:pt>
              </c:strCache>
            </c:strRef>
          </c:cat>
          <c:val>
            <c:numRef>
              <c:f>'market parameter'!$O$17</c:f>
              <c:numCache>
                <c:formatCode>General</c:formatCode>
                <c:ptCount val="1"/>
                <c:pt idx="0">
                  <c:v>7</c:v>
                </c:pt>
              </c:numCache>
            </c:numRef>
          </c:val>
          <c:extLst>
            <c:ext xmlns:c16="http://schemas.microsoft.com/office/drawing/2014/chart" uri="{C3380CC4-5D6E-409C-BE32-E72D297353CC}">
              <c16:uniqueId val="{00000006-27B8-4E7A-B334-50181293A57F}"/>
            </c:ext>
          </c:extLst>
        </c:ser>
        <c:dLbls>
          <c:showLegendKey val="0"/>
          <c:showVal val="0"/>
          <c:showCatName val="0"/>
          <c:showSerName val="0"/>
          <c:showPercent val="0"/>
          <c:showBubbleSize val="0"/>
        </c:dLbls>
        <c:gapWidth val="150"/>
        <c:axId val="235323600"/>
        <c:axId val="235324848"/>
      </c:barChart>
      <c:catAx>
        <c:axId val="235323600"/>
        <c:scaling>
          <c:orientation val="maxMin"/>
        </c:scaling>
        <c:delete val="1"/>
        <c:axPos val="l"/>
        <c:numFmt formatCode="General" sourceLinked="1"/>
        <c:majorTickMark val="none"/>
        <c:minorTickMark val="none"/>
        <c:tickLblPos val="nextTo"/>
        <c:crossAx val="235324848"/>
        <c:crosses val="autoZero"/>
        <c:auto val="1"/>
        <c:lblAlgn val="ctr"/>
        <c:lblOffset val="100"/>
        <c:noMultiLvlLbl val="0"/>
      </c:catAx>
      <c:valAx>
        <c:axId val="235324848"/>
        <c:scaling>
          <c:orientation val="minMax"/>
        </c:scaling>
        <c:delete val="0"/>
        <c:axPos val="t"/>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a-IR"/>
          </a:p>
        </c:txPr>
        <c:crossAx val="23532360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a-IR"/>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representation.xlsx]data source by year of pub!PivotTable12</c:name>
    <c:fmtId val="-1"/>
  </c:pivotSource>
  <c:chart>
    <c:title>
      <c:tx>
        <c:rich>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r>
              <a:rPr lang="fa-IR" dirty="0">
                <a:cs typeface="B Nazanin" panose="00000400000000000000" pitchFamily="2" charset="-78"/>
              </a:rPr>
              <a:t>پراکندگی روش ها بر اساس منبع اطلاعاتی</a:t>
            </a:r>
            <a:endParaRPr lang="en-US" dirty="0">
              <a:cs typeface="B Nazanin" panose="00000400000000000000" pitchFamily="2" charset="-78"/>
            </a:endParaRP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bg1"/>
              </a:solidFill>
              <a:latin typeface="+mn-lt"/>
              <a:ea typeface="+mn-ea"/>
              <a:cs typeface="+mn-cs"/>
            </a:defRPr>
          </a:pPr>
          <a:endParaRPr lang="fa-IR"/>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pivotFmt>
    </c:pivotFmts>
    <c:plotArea>
      <c:layout>
        <c:manualLayout>
          <c:layoutTarget val="inner"/>
          <c:xMode val="edge"/>
          <c:yMode val="edge"/>
          <c:x val="0.21839277352124481"/>
          <c:y val="0.11925675565635915"/>
          <c:w val="0.72831706360246884"/>
          <c:h val="0.52293263378466659"/>
        </c:manualLayout>
      </c:layout>
      <c:barChart>
        <c:barDir val="col"/>
        <c:grouping val="clustered"/>
        <c:varyColors val="0"/>
        <c:ser>
          <c:idx val="0"/>
          <c:order val="0"/>
          <c:tx>
            <c:strRef>
              <c:f>'data source by year of pub'!$B$1:$B$2</c:f>
              <c:strCache>
                <c:ptCount val="1"/>
                <c:pt idx="0">
                  <c:v>google trends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'data source by year of pub'!$A$3:$A$15</c:f>
              <c:strCache>
                <c:ptCount val="12"/>
                <c:pt idx="0">
                  <c:v>2019</c:v>
                </c:pt>
                <c:pt idx="1">
                  <c:v>2018</c:v>
                </c:pt>
                <c:pt idx="2">
                  <c:v>2017</c:v>
                </c:pt>
                <c:pt idx="3">
                  <c:v>2016</c:v>
                </c:pt>
                <c:pt idx="4">
                  <c:v>2015</c:v>
                </c:pt>
                <c:pt idx="5">
                  <c:v>2014</c:v>
                </c:pt>
                <c:pt idx="6">
                  <c:v>2013</c:v>
                </c:pt>
                <c:pt idx="7">
                  <c:v>2012</c:v>
                </c:pt>
                <c:pt idx="8">
                  <c:v>2011</c:v>
                </c:pt>
                <c:pt idx="9">
                  <c:v>2010</c:v>
                </c:pt>
                <c:pt idx="10">
                  <c:v>2008</c:v>
                </c:pt>
                <c:pt idx="11">
                  <c:v>2007</c:v>
                </c:pt>
              </c:strCache>
            </c:strRef>
          </c:cat>
          <c:val>
            <c:numRef>
              <c:f>'data source by year of pub'!$B$3:$B$15</c:f>
              <c:numCache>
                <c:formatCode>General</c:formatCode>
                <c:ptCount val="12"/>
                <c:pt idx="1">
                  <c:v>2</c:v>
                </c:pt>
                <c:pt idx="2">
                  <c:v>1</c:v>
                </c:pt>
              </c:numCache>
            </c:numRef>
          </c:val>
          <c:extLst>
            <c:ext xmlns:c16="http://schemas.microsoft.com/office/drawing/2014/chart" uri="{C3380CC4-5D6E-409C-BE32-E72D297353CC}">
              <c16:uniqueId val="{00000000-A9D6-4248-A3B7-BA44781FABE8}"/>
            </c:ext>
          </c:extLst>
        </c:ser>
        <c:ser>
          <c:idx val="1"/>
          <c:order val="1"/>
          <c:tx>
            <c:strRef>
              <c:f>'data source by year of pub'!$C$1:$C$2</c:f>
              <c:strCache>
                <c:ptCount val="1"/>
                <c:pt idx="0">
                  <c:v>hybrid</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'data source by year of pub'!$A$3:$A$15</c:f>
              <c:strCache>
                <c:ptCount val="12"/>
                <c:pt idx="0">
                  <c:v>2019</c:v>
                </c:pt>
                <c:pt idx="1">
                  <c:v>2018</c:v>
                </c:pt>
                <c:pt idx="2">
                  <c:v>2017</c:v>
                </c:pt>
                <c:pt idx="3">
                  <c:v>2016</c:v>
                </c:pt>
                <c:pt idx="4">
                  <c:v>2015</c:v>
                </c:pt>
                <c:pt idx="5">
                  <c:v>2014</c:v>
                </c:pt>
                <c:pt idx="6">
                  <c:v>2013</c:v>
                </c:pt>
                <c:pt idx="7">
                  <c:v>2012</c:v>
                </c:pt>
                <c:pt idx="8">
                  <c:v>2011</c:v>
                </c:pt>
                <c:pt idx="9">
                  <c:v>2010</c:v>
                </c:pt>
                <c:pt idx="10">
                  <c:v>2008</c:v>
                </c:pt>
                <c:pt idx="11">
                  <c:v>2007</c:v>
                </c:pt>
              </c:strCache>
            </c:strRef>
          </c:cat>
          <c:val>
            <c:numRef>
              <c:f>'data source by year of pub'!$C$3:$C$15</c:f>
              <c:numCache>
                <c:formatCode>General</c:formatCode>
                <c:ptCount val="12"/>
                <c:pt idx="1">
                  <c:v>4</c:v>
                </c:pt>
                <c:pt idx="2">
                  <c:v>2</c:v>
                </c:pt>
                <c:pt idx="3">
                  <c:v>1</c:v>
                </c:pt>
              </c:numCache>
            </c:numRef>
          </c:val>
          <c:extLst>
            <c:ext xmlns:c16="http://schemas.microsoft.com/office/drawing/2014/chart" uri="{C3380CC4-5D6E-409C-BE32-E72D297353CC}">
              <c16:uniqueId val="{00000001-A9D6-4248-A3B7-BA44781FABE8}"/>
            </c:ext>
          </c:extLst>
        </c:ser>
        <c:ser>
          <c:idx val="2"/>
          <c:order val="2"/>
          <c:tx>
            <c:strRef>
              <c:f>'data source by year of pub'!$D$1:$D$2</c:f>
              <c:strCache>
                <c:ptCount val="1"/>
                <c:pt idx="0">
                  <c:v>news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'data source by year of pub'!$A$3:$A$15</c:f>
              <c:strCache>
                <c:ptCount val="12"/>
                <c:pt idx="0">
                  <c:v>2019</c:v>
                </c:pt>
                <c:pt idx="1">
                  <c:v>2018</c:v>
                </c:pt>
                <c:pt idx="2">
                  <c:v>2017</c:v>
                </c:pt>
                <c:pt idx="3">
                  <c:v>2016</c:v>
                </c:pt>
                <c:pt idx="4">
                  <c:v>2015</c:v>
                </c:pt>
                <c:pt idx="5">
                  <c:v>2014</c:v>
                </c:pt>
                <c:pt idx="6">
                  <c:v>2013</c:v>
                </c:pt>
                <c:pt idx="7">
                  <c:v>2012</c:v>
                </c:pt>
                <c:pt idx="8">
                  <c:v>2011</c:v>
                </c:pt>
                <c:pt idx="9">
                  <c:v>2010</c:v>
                </c:pt>
                <c:pt idx="10">
                  <c:v>2008</c:v>
                </c:pt>
                <c:pt idx="11">
                  <c:v>2007</c:v>
                </c:pt>
              </c:strCache>
            </c:strRef>
          </c:cat>
          <c:val>
            <c:numRef>
              <c:f>'data source by year of pub'!$D$3:$D$15</c:f>
              <c:numCache>
                <c:formatCode>General</c:formatCode>
                <c:ptCount val="12"/>
                <c:pt idx="0">
                  <c:v>1</c:v>
                </c:pt>
                <c:pt idx="1">
                  <c:v>12</c:v>
                </c:pt>
                <c:pt idx="2">
                  <c:v>9</c:v>
                </c:pt>
                <c:pt idx="3">
                  <c:v>10</c:v>
                </c:pt>
                <c:pt idx="4">
                  <c:v>4</c:v>
                </c:pt>
                <c:pt idx="5">
                  <c:v>6</c:v>
                </c:pt>
                <c:pt idx="6">
                  <c:v>1</c:v>
                </c:pt>
                <c:pt idx="7">
                  <c:v>2</c:v>
                </c:pt>
                <c:pt idx="8">
                  <c:v>1</c:v>
                </c:pt>
                <c:pt idx="9">
                  <c:v>2</c:v>
                </c:pt>
                <c:pt idx="10">
                  <c:v>1</c:v>
                </c:pt>
                <c:pt idx="11">
                  <c:v>2</c:v>
                </c:pt>
              </c:numCache>
            </c:numRef>
          </c:val>
          <c:extLst>
            <c:ext xmlns:c16="http://schemas.microsoft.com/office/drawing/2014/chart" uri="{C3380CC4-5D6E-409C-BE32-E72D297353CC}">
              <c16:uniqueId val="{00000002-A9D6-4248-A3B7-BA44781FABE8}"/>
            </c:ext>
          </c:extLst>
        </c:ser>
        <c:ser>
          <c:idx val="3"/>
          <c:order val="3"/>
          <c:tx>
            <c:strRef>
              <c:f>'data source by year of pub'!$E$1:$E$2</c:f>
              <c:strCache>
                <c:ptCount val="1"/>
                <c:pt idx="0">
                  <c:v>social media</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'data source by year of pub'!$A$3:$A$15</c:f>
              <c:strCache>
                <c:ptCount val="12"/>
                <c:pt idx="0">
                  <c:v>2019</c:v>
                </c:pt>
                <c:pt idx="1">
                  <c:v>2018</c:v>
                </c:pt>
                <c:pt idx="2">
                  <c:v>2017</c:v>
                </c:pt>
                <c:pt idx="3">
                  <c:v>2016</c:v>
                </c:pt>
                <c:pt idx="4">
                  <c:v>2015</c:v>
                </c:pt>
                <c:pt idx="5">
                  <c:v>2014</c:v>
                </c:pt>
                <c:pt idx="6">
                  <c:v>2013</c:v>
                </c:pt>
                <c:pt idx="7">
                  <c:v>2012</c:v>
                </c:pt>
                <c:pt idx="8">
                  <c:v>2011</c:v>
                </c:pt>
                <c:pt idx="9">
                  <c:v>2010</c:v>
                </c:pt>
                <c:pt idx="10">
                  <c:v>2008</c:v>
                </c:pt>
                <c:pt idx="11">
                  <c:v>2007</c:v>
                </c:pt>
              </c:strCache>
            </c:strRef>
          </c:cat>
          <c:val>
            <c:numRef>
              <c:f>'data source by year of pub'!$E$3:$E$15</c:f>
              <c:numCache>
                <c:formatCode>General</c:formatCode>
                <c:ptCount val="12"/>
                <c:pt idx="1">
                  <c:v>3</c:v>
                </c:pt>
                <c:pt idx="2">
                  <c:v>5</c:v>
                </c:pt>
                <c:pt idx="3">
                  <c:v>1</c:v>
                </c:pt>
                <c:pt idx="5">
                  <c:v>1</c:v>
                </c:pt>
                <c:pt idx="8">
                  <c:v>2</c:v>
                </c:pt>
              </c:numCache>
            </c:numRef>
          </c:val>
          <c:extLst>
            <c:ext xmlns:c16="http://schemas.microsoft.com/office/drawing/2014/chart" uri="{C3380CC4-5D6E-409C-BE32-E72D297353CC}">
              <c16:uniqueId val="{00000003-A9D6-4248-A3B7-BA44781FABE8}"/>
            </c:ext>
          </c:extLst>
        </c:ser>
        <c:ser>
          <c:idx val="4"/>
          <c:order val="4"/>
          <c:tx>
            <c:strRef>
              <c:f>'data source by year of pub'!$F$1:$F$2</c:f>
              <c:strCache>
                <c:ptCount val="1"/>
                <c:pt idx="0">
                  <c:v>WikipediaTrends</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'data source by year of pub'!$A$3:$A$15</c:f>
              <c:strCache>
                <c:ptCount val="12"/>
                <c:pt idx="0">
                  <c:v>2019</c:v>
                </c:pt>
                <c:pt idx="1">
                  <c:v>2018</c:v>
                </c:pt>
                <c:pt idx="2">
                  <c:v>2017</c:v>
                </c:pt>
                <c:pt idx="3">
                  <c:v>2016</c:v>
                </c:pt>
                <c:pt idx="4">
                  <c:v>2015</c:v>
                </c:pt>
                <c:pt idx="5">
                  <c:v>2014</c:v>
                </c:pt>
                <c:pt idx="6">
                  <c:v>2013</c:v>
                </c:pt>
                <c:pt idx="7">
                  <c:v>2012</c:v>
                </c:pt>
                <c:pt idx="8">
                  <c:v>2011</c:v>
                </c:pt>
                <c:pt idx="9">
                  <c:v>2010</c:v>
                </c:pt>
                <c:pt idx="10">
                  <c:v>2008</c:v>
                </c:pt>
                <c:pt idx="11">
                  <c:v>2007</c:v>
                </c:pt>
              </c:strCache>
            </c:strRef>
          </c:cat>
          <c:val>
            <c:numRef>
              <c:f>'data source by year of pub'!$F$3:$F$15</c:f>
              <c:numCache>
                <c:formatCode>General</c:formatCode>
                <c:ptCount val="12"/>
                <c:pt idx="2">
                  <c:v>1</c:v>
                </c:pt>
              </c:numCache>
            </c:numRef>
          </c:val>
          <c:extLst>
            <c:ext xmlns:c16="http://schemas.microsoft.com/office/drawing/2014/chart" uri="{C3380CC4-5D6E-409C-BE32-E72D297353CC}">
              <c16:uniqueId val="{00000004-A9D6-4248-A3B7-BA44781FABE8}"/>
            </c:ext>
          </c:extLst>
        </c:ser>
        <c:dLbls>
          <c:dLblPos val="inEnd"/>
          <c:showLegendKey val="0"/>
          <c:showVal val="1"/>
          <c:showCatName val="0"/>
          <c:showSerName val="0"/>
          <c:showPercent val="0"/>
          <c:showBubbleSize val="0"/>
        </c:dLbls>
        <c:gapWidth val="100"/>
        <c:overlap val="-24"/>
        <c:axId val="366729808"/>
        <c:axId val="332081904"/>
      </c:barChart>
      <c:catAx>
        <c:axId val="366729808"/>
        <c:scaling>
          <c:orientation val="maxMin"/>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crossAx val="332081904"/>
        <c:crosses val="autoZero"/>
        <c:auto val="1"/>
        <c:lblAlgn val="ctr"/>
        <c:lblOffset val="100"/>
        <c:noMultiLvlLbl val="0"/>
      </c:catAx>
      <c:valAx>
        <c:axId val="332081904"/>
        <c:scaling>
          <c:orientation val="minMax"/>
        </c:scaling>
        <c:delete val="0"/>
        <c:axPos val="r"/>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a-IR"/>
          </a:p>
        </c:txPr>
        <c:crossAx val="366729808"/>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bg1"/>
                </a:solidFill>
                <a:latin typeface="+mn-lt"/>
                <a:ea typeface="+mn-ea"/>
                <a:cs typeface="+mn-cs"/>
              </a:defRPr>
            </a:pPr>
            <a:endParaRPr lang="fa-IR"/>
          </a:p>
        </c:txPr>
      </c:dTable>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representation.xlsx]Machine Learning Methods!PivotTable6</c:name>
    <c:fmtId val="16"/>
  </c:pivotSource>
  <c:chart>
    <c:title>
      <c:tx>
        <c:rich>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r>
              <a:rPr lang="en-US" sz="1800" b="1" dirty="0">
                <a:solidFill>
                  <a:schemeClr val="bg1"/>
                </a:solidFill>
                <a:latin typeface="Adobe Arabic" panose="02040503050201020203" pitchFamily="18" charset="-78"/>
                <a:cs typeface="Adobe Arabic" panose="02040503050201020203" pitchFamily="18" charset="-78"/>
              </a:rPr>
              <a:t>Machine</a:t>
            </a:r>
            <a:r>
              <a:rPr lang="en-US" sz="1800" b="1" baseline="0" dirty="0">
                <a:solidFill>
                  <a:schemeClr val="bg1"/>
                </a:solidFill>
                <a:latin typeface="Adobe Arabic" panose="02040503050201020203" pitchFamily="18" charset="-78"/>
                <a:cs typeface="Adobe Arabic" panose="02040503050201020203" pitchFamily="18" charset="-78"/>
              </a:rPr>
              <a:t> Learning Methods</a:t>
            </a:r>
            <a:endParaRPr lang="en-US" sz="1800" b="1" dirty="0">
              <a:solidFill>
                <a:schemeClr val="bg1"/>
              </a:solidFill>
              <a:latin typeface="Adobe Arabic" panose="02040503050201020203" pitchFamily="18" charset="-78"/>
              <a:cs typeface="Adobe Arabic" panose="02040503050201020203" pitchFamily="18" charset="-78"/>
            </a:endParaRPr>
          </a:p>
        </c:rich>
      </c:tx>
      <c:layout>
        <c:manualLayout>
          <c:xMode val="edge"/>
          <c:yMode val="edge"/>
          <c:x val="0.4139058286915635"/>
          <c:y val="0.54022383062976431"/>
        </c:manualLayout>
      </c:layout>
      <c:overlay val="0"/>
      <c:spPr>
        <a:noFill/>
        <a:ln>
          <a:noFill/>
        </a:ln>
        <a:effectLst/>
      </c:spPr>
      <c:txPr>
        <a:bodyPr rot="0" spcFirstLastPara="1" vertOverflow="ellipsis" vert="horz" wrap="square" anchor="ctr" anchorCtr="1"/>
        <a:lstStyle/>
        <a:p>
          <a:pPr algn="r">
            <a:defRPr sz="1400" b="0" i="0" u="none" strike="noStrike" kern="1200" spc="0" baseline="0">
              <a:solidFill>
                <a:schemeClr val="tx1">
                  <a:lumMod val="65000"/>
                  <a:lumOff val="35000"/>
                </a:schemeClr>
              </a:solidFill>
              <a:latin typeface="+mn-lt"/>
              <a:ea typeface="+mn-ea"/>
              <a:cs typeface="+mn-cs"/>
            </a:defRPr>
          </a:pPr>
          <a:endParaRPr lang="fa-IR"/>
        </a:p>
      </c:txPr>
    </c:title>
    <c:autoTitleDeleted val="0"/>
    <c:pivotFmts>
      <c:pivotFmt>
        <c:idx val="0"/>
      </c:pivotFmt>
      <c:pivotFmt>
        <c:idx val="1"/>
      </c:pivotFmt>
      <c:pivotFmt>
        <c:idx val="2"/>
        <c:spPr>
          <a:solidFill>
            <a:schemeClr val="accent2"/>
          </a:solidFill>
          <a:ln w="19050">
            <a:solidFill>
              <a:schemeClr val="lt1"/>
            </a:solidFill>
          </a:ln>
          <a:effectLst/>
        </c:spPr>
        <c:marker>
          <c:spPr>
            <a:solidFill>
              <a:schemeClr val="accent2"/>
            </a:solidFill>
            <a:ln w="9525">
              <a:solidFill>
                <a:schemeClr val="accent2"/>
              </a:solidFill>
            </a:ln>
            <a:effectLst/>
          </c:spPr>
        </c:marker>
        <c:dLbl>
          <c:idx val="0"/>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19050">
            <a:solidFill>
              <a:schemeClr val="lt1"/>
            </a:solidFill>
          </a:ln>
          <a:effectLst/>
        </c:spPr>
        <c:marker>
          <c:symbol val="none"/>
        </c:marker>
      </c:pivotFmt>
      <c:pivotFmt>
        <c:idx val="4"/>
        <c:spPr>
          <a:solidFill>
            <a:schemeClr val="accent2"/>
          </a:solidFill>
          <a:ln w="19050">
            <a:solidFill>
              <a:schemeClr val="lt1"/>
            </a:solidFill>
          </a:ln>
          <a:effectLst/>
        </c:spPr>
        <c:marker>
          <c:symbol val="none"/>
        </c:marker>
      </c:pivotFmt>
      <c:pivotFmt>
        <c:idx val="5"/>
        <c:spPr>
          <a:solidFill>
            <a:schemeClr val="accent2"/>
          </a:solidFill>
          <a:ln w="19050">
            <a:solidFill>
              <a:schemeClr val="lt1"/>
            </a:solidFill>
          </a:ln>
          <a:effectLst/>
        </c:spPr>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
        <c:idx val="9"/>
        <c:spPr>
          <a:solidFill>
            <a:schemeClr val="accent2"/>
          </a:solidFill>
          <a:ln w="19050">
            <a:solidFill>
              <a:schemeClr val="lt1"/>
            </a:solidFill>
          </a:ln>
          <a:effectLst/>
        </c:spPr>
      </c:pivotFmt>
      <c:pivotFmt>
        <c:idx val="10"/>
        <c:spPr>
          <a:solidFill>
            <a:schemeClr val="accent2"/>
          </a:solidFill>
          <a:ln w="19050">
            <a:solidFill>
              <a:schemeClr val="lt1"/>
            </a:solidFill>
          </a:ln>
          <a:effectLst/>
        </c:spPr>
      </c:pivotFmt>
      <c:pivotFmt>
        <c:idx val="11"/>
        <c:spPr>
          <a:solidFill>
            <a:schemeClr val="accent2"/>
          </a:solidFill>
          <a:ln w="19050">
            <a:solidFill>
              <a:schemeClr val="lt1"/>
            </a:solidFill>
          </a:ln>
          <a:effectLst/>
        </c:spPr>
      </c:pivotFmt>
      <c:pivotFmt>
        <c:idx val="12"/>
        <c:spPr>
          <a:solidFill>
            <a:schemeClr val="accent2"/>
          </a:solidFill>
          <a:ln w="19050">
            <a:solidFill>
              <a:schemeClr val="lt1"/>
            </a:solidFill>
          </a:ln>
          <a:effectLst/>
        </c:spPr>
      </c:pivotFmt>
      <c:pivotFmt>
        <c:idx val="13"/>
        <c:spPr>
          <a:solidFill>
            <a:schemeClr val="accent2"/>
          </a:solidFill>
          <a:ln w="19050">
            <a:solidFill>
              <a:schemeClr val="lt1"/>
            </a:solidFill>
          </a:ln>
          <a:effectLst/>
        </c:spPr>
      </c:pivotFmt>
      <c:pivotFmt>
        <c:idx val="14"/>
        <c:spPr>
          <a:solidFill>
            <a:schemeClr val="accent2"/>
          </a:solidFill>
          <a:ln w="19050">
            <a:solidFill>
              <a:schemeClr val="lt1"/>
            </a:solidFill>
          </a:ln>
          <a:effectLst/>
        </c:spPr>
      </c:pivotFmt>
      <c:pivotFmt>
        <c:idx val="15"/>
        <c:spPr>
          <a:solidFill>
            <a:schemeClr val="accent2"/>
          </a:solidFill>
          <a:ln w="19050">
            <a:solidFill>
              <a:schemeClr val="lt1"/>
            </a:solidFill>
          </a:ln>
          <a:effectLst/>
        </c:spPr>
      </c:pivotFmt>
      <c:pivotFmt>
        <c:idx val="16"/>
        <c:spPr>
          <a:solidFill>
            <a:schemeClr val="accent2"/>
          </a:solidFill>
          <a:ln w="19050">
            <a:solidFill>
              <a:schemeClr val="lt1"/>
            </a:solidFill>
          </a:ln>
          <a:effectLst/>
        </c:spPr>
      </c:pivotFmt>
      <c:pivotFmt>
        <c:idx val="17"/>
        <c:spPr>
          <a:solidFill>
            <a:schemeClr val="accent2"/>
          </a:solidFill>
          <a:ln w="19050">
            <a:solidFill>
              <a:schemeClr val="lt1"/>
            </a:solidFill>
          </a:ln>
          <a:effectLst/>
        </c:spPr>
      </c:pivotFmt>
      <c:pivotFmt>
        <c:idx val="18"/>
        <c:spPr>
          <a:solidFill>
            <a:schemeClr val="accent2"/>
          </a:solidFill>
          <a:ln w="19050">
            <a:solidFill>
              <a:schemeClr val="lt1"/>
            </a:solidFill>
          </a:ln>
          <a:effectLst/>
        </c:spPr>
      </c:pivotFmt>
      <c:pivotFmt>
        <c:idx val="19"/>
        <c:spPr>
          <a:solidFill>
            <a:schemeClr val="accent2"/>
          </a:solidFill>
          <a:ln w="19050">
            <a:solidFill>
              <a:schemeClr val="lt1"/>
            </a:solidFill>
          </a:ln>
          <a:effectLst/>
        </c:spPr>
      </c:pivotFmt>
      <c:pivotFmt>
        <c:idx val="20"/>
        <c:spPr>
          <a:solidFill>
            <a:schemeClr val="accent2"/>
          </a:solidFill>
          <a:ln w="19050">
            <a:solidFill>
              <a:schemeClr val="lt1"/>
            </a:solidFill>
          </a:ln>
          <a:effectLst/>
        </c:spPr>
      </c:pivotFmt>
      <c:pivotFmt>
        <c:idx val="21"/>
        <c:spPr>
          <a:solidFill>
            <a:schemeClr val="accent2"/>
          </a:solidFill>
          <a:ln w="19050">
            <a:solidFill>
              <a:schemeClr val="lt1"/>
            </a:solidFill>
          </a:ln>
          <a:effectLst/>
        </c:spPr>
      </c:pivotFmt>
      <c:pivotFmt>
        <c:idx val="22"/>
        <c:spPr>
          <a:solidFill>
            <a:schemeClr val="accent2"/>
          </a:solidFill>
          <a:ln w="19050">
            <a:solidFill>
              <a:schemeClr val="lt1"/>
            </a:solidFill>
          </a:ln>
          <a:effectLst/>
        </c:spPr>
      </c:pivotFmt>
      <c:pivotFmt>
        <c:idx val="23"/>
        <c:spPr>
          <a:solidFill>
            <a:schemeClr val="accent2"/>
          </a:solidFill>
          <a:ln w="19050">
            <a:solidFill>
              <a:schemeClr val="lt1"/>
            </a:solidFill>
          </a:ln>
          <a:effectLst/>
        </c:spPr>
      </c:pivotFmt>
      <c:pivotFmt>
        <c:idx val="24"/>
        <c:spPr>
          <a:solidFill>
            <a:schemeClr val="accent2"/>
          </a:solidFill>
          <a:ln w="19050">
            <a:solidFill>
              <a:schemeClr val="lt1"/>
            </a:solidFill>
          </a:ln>
          <a:effectLst/>
        </c:spPr>
      </c:pivotFmt>
      <c:pivotFmt>
        <c:idx val="25"/>
        <c:spPr>
          <a:solidFill>
            <a:schemeClr val="accent2"/>
          </a:solidFill>
          <a:ln w="19050">
            <a:solidFill>
              <a:schemeClr val="lt1"/>
            </a:solidFill>
          </a:ln>
          <a:effectLst/>
        </c:spPr>
      </c:pivotFmt>
      <c:pivotFmt>
        <c:idx val="26"/>
        <c:spPr>
          <a:solidFill>
            <a:schemeClr val="accent2"/>
          </a:solidFill>
          <a:ln w="19050">
            <a:solidFill>
              <a:schemeClr val="lt1"/>
            </a:solidFill>
          </a:ln>
          <a:effectLst/>
        </c:spPr>
      </c:pivotFmt>
      <c:pivotFmt>
        <c:idx val="27"/>
        <c:spPr>
          <a:solidFill>
            <a:schemeClr val="accent2"/>
          </a:solidFill>
          <a:ln w="19050">
            <a:solidFill>
              <a:schemeClr val="lt1"/>
            </a:solidFill>
          </a:ln>
          <a:effectLst/>
        </c:spPr>
        <c:marker>
          <c:symbol val="none"/>
        </c:marker>
      </c:pivotFmt>
      <c:pivotFmt>
        <c:idx val="28"/>
        <c:spPr>
          <a:solidFill>
            <a:schemeClr val="accent2"/>
          </a:solidFill>
          <a:ln w="19050">
            <a:solidFill>
              <a:schemeClr val="lt1"/>
            </a:solidFill>
          </a:ln>
          <a:effectLst/>
        </c:spPr>
      </c:pivotFmt>
      <c:pivotFmt>
        <c:idx val="29"/>
        <c:spPr>
          <a:solidFill>
            <a:schemeClr val="accent2"/>
          </a:solidFill>
          <a:ln w="19050">
            <a:solidFill>
              <a:schemeClr val="lt1"/>
            </a:solidFill>
          </a:ln>
          <a:effectLst/>
        </c:spPr>
      </c:pivotFmt>
      <c:pivotFmt>
        <c:idx val="30"/>
        <c:spPr>
          <a:solidFill>
            <a:schemeClr val="accent2"/>
          </a:solidFill>
          <a:ln w="19050">
            <a:solidFill>
              <a:schemeClr val="lt1"/>
            </a:solidFill>
          </a:ln>
          <a:effectLst/>
        </c:spPr>
      </c:pivotFmt>
      <c:pivotFmt>
        <c:idx val="31"/>
        <c:spPr>
          <a:solidFill>
            <a:schemeClr val="accent2"/>
          </a:solidFill>
          <a:ln w="19050">
            <a:solidFill>
              <a:schemeClr val="lt1"/>
            </a:solidFill>
          </a:ln>
          <a:effectLst/>
        </c:spPr>
      </c:pivotFmt>
      <c:pivotFmt>
        <c:idx val="32"/>
        <c:spPr>
          <a:solidFill>
            <a:schemeClr val="accent2"/>
          </a:solidFill>
          <a:ln w="19050">
            <a:solidFill>
              <a:schemeClr val="lt1"/>
            </a:solidFill>
          </a:ln>
          <a:effectLst/>
        </c:spPr>
      </c:pivotFmt>
      <c:pivotFmt>
        <c:idx val="33"/>
        <c:spPr>
          <a:solidFill>
            <a:schemeClr val="accent2"/>
          </a:solidFill>
          <a:ln w="19050">
            <a:solidFill>
              <a:schemeClr val="lt1"/>
            </a:solidFill>
          </a:ln>
          <a:effectLst/>
        </c:spPr>
      </c:pivotFmt>
      <c:pivotFmt>
        <c:idx val="34"/>
        <c:spPr>
          <a:solidFill>
            <a:schemeClr val="accent2"/>
          </a:solidFill>
          <a:ln w="19050">
            <a:solidFill>
              <a:schemeClr val="lt1"/>
            </a:solidFill>
          </a:ln>
          <a:effectLst/>
        </c:spPr>
      </c:pivotFmt>
      <c:pivotFmt>
        <c:idx val="35"/>
        <c:spPr>
          <a:solidFill>
            <a:schemeClr val="accent2"/>
          </a:solidFill>
          <a:ln w="19050">
            <a:solidFill>
              <a:schemeClr val="lt1"/>
            </a:solidFill>
          </a:ln>
          <a:effectLst/>
        </c:spPr>
      </c:pivotFmt>
      <c:pivotFmt>
        <c:idx val="36"/>
        <c:spPr>
          <a:solidFill>
            <a:schemeClr val="accent2"/>
          </a:solidFill>
          <a:ln w="19050">
            <a:solidFill>
              <a:schemeClr val="lt1"/>
            </a:solidFill>
          </a:ln>
          <a:effectLst/>
        </c:spPr>
      </c:pivotFmt>
      <c:pivotFmt>
        <c:idx val="37"/>
        <c:spPr>
          <a:solidFill>
            <a:schemeClr val="accent2"/>
          </a:solidFill>
          <a:ln w="19050">
            <a:solidFill>
              <a:schemeClr val="lt1"/>
            </a:solidFill>
          </a:ln>
          <a:effectLst/>
        </c:spPr>
      </c:pivotFmt>
      <c:pivotFmt>
        <c:idx val="38"/>
        <c:spPr>
          <a:solidFill>
            <a:schemeClr val="accent2"/>
          </a:solidFill>
          <a:ln w="19050">
            <a:solidFill>
              <a:schemeClr val="lt1"/>
            </a:solidFill>
          </a:ln>
          <a:effectLst/>
        </c:spPr>
      </c:pivotFmt>
      <c:pivotFmt>
        <c:idx val="39"/>
        <c:spPr>
          <a:solidFill>
            <a:schemeClr val="accent2"/>
          </a:solidFill>
          <a:ln w="19050">
            <a:solidFill>
              <a:schemeClr val="lt1"/>
            </a:solidFill>
          </a:ln>
          <a:effectLst/>
        </c:spPr>
      </c:pivotFmt>
      <c:pivotFmt>
        <c:idx val="40"/>
        <c:spPr>
          <a:solidFill>
            <a:schemeClr val="accent2"/>
          </a:solidFill>
          <a:ln w="19050">
            <a:solidFill>
              <a:schemeClr val="lt1"/>
            </a:solidFill>
          </a:ln>
          <a:effectLst/>
        </c:spPr>
      </c:pivotFmt>
      <c:pivotFmt>
        <c:idx val="41"/>
        <c:spPr>
          <a:solidFill>
            <a:schemeClr val="accent2"/>
          </a:solidFill>
          <a:ln w="19050">
            <a:solidFill>
              <a:schemeClr val="lt1"/>
            </a:solidFill>
          </a:ln>
          <a:effectLst/>
        </c:spPr>
      </c:pivotFmt>
      <c:pivotFmt>
        <c:idx val="42"/>
        <c:spPr>
          <a:solidFill>
            <a:schemeClr val="accent2"/>
          </a:solidFill>
          <a:ln w="19050">
            <a:solidFill>
              <a:schemeClr val="lt1"/>
            </a:solidFill>
          </a:ln>
          <a:effectLst/>
        </c:spPr>
        <c:marker>
          <c:symbol val="none"/>
        </c:marker>
      </c:pivotFmt>
      <c:pivotFmt>
        <c:idx val="43"/>
        <c:spPr>
          <a:solidFill>
            <a:schemeClr val="accent2"/>
          </a:solidFill>
          <a:ln w="19050">
            <a:solidFill>
              <a:schemeClr val="lt1"/>
            </a:solidFill>
          </a:ln>
          <a:effectLst/>
        </c:spPr>
      </c:pivotFmt>
      <c:pivotFmt>
        <c:idx val="44"/>
        <c:spPr>
          <a:solidFill>
            <a:schemeClr val="accent2"/>
          </a:solidFill>
          <a:ln w="19050">
            <a:solidFill>
              <a:schemeClr val="lt1"/>
            </a:solidFill>
          </a:ln>
          <a:effectLst/>
        </c:spPr>
      </c:pivotFmt>
      <c:pivotFmt>
        <c:idx val="45"/>
        <c:spPr>
          <a:solidFill>
            <a:schemeClr val="accent2"/>
          </a:solidFill>
          <a:ln w="19050">
            <a:solidFill>
              <a:schemeClr val="lt1"/>
            </a:solidFill>
          </a:ln>
          <a:effectLst/>
        </c:spPr>
      </c:pivotFmt>
      <c:pivotFmt>
        <c:idx val="46"/>
        <c:spPr>
          <a:solidFill>
            <a:schemeClr val="accent2"/>
          </a:solidFill>
          <a:ln w="19050">
            <a:solidFill>
              <a:schemeClr val="lt1"/>
            </a:solidFill>
          </a:ln>
          <a:effectLst/>
        </c:spPr>
      </c:pivotFmt>
      <c:pivotFmt>
        <c:idx val="47"/>
        <c:spPr>
          <a:solidFill>
            <a:schemeClr val="accent2"/>
          </a:solidFill>
          <a:ln w="19050">
            <a:solidFill>
              <a:schemeClr val="lt1"/>
            </a:solidFill>
          </a:ln>
          <a:effectLst/>
        </c:spPr>
      </c:pivotFmt>
      <c:pivotFmt>
        <c:idx val="48"/>
        <c:spPr>
          <a:solidFill>
            <a:schemeClr val="accent2"/>
          </a:solidFill>
          <a:ln w="19050">
            <a:solidFill>
              <a:schemeClr val="lt1"/>
            </a:solidFill>
          </a:ln>
          <a:effectLst/>
        </c:spPr>
      </c:pivotFmt>
      <c:pivotFmt>
        <c:idx val="49"/>
        <c:spPr>
          <a:solidFill>
            <a:schemeClr val="accent2"/>
          </a:solidFill>
          <a:ln w="19050">
            <a:solidFill>
              <a:schemeClr val="lt1"/>
            </a:solidFill>
          </a:ln>
          <a:effectLst/>
        </c:spPr>
      </c:pivotFmt>
      <c:pivotFmt>
        <c:idx val="50"/>
        <c:spPr>
          <a:solidFill>
            <a:schemeClr val="accent2"/>
          </a:solidFill>
          <a:ln w="19050">
            <a:solidFill>
              <a:schemeClr val="lt1"/>
            </a:solidFill>
          </a:ln>
          <a:effectLst/>
        </c:spPr>
      </c:pivotFmt>
      <c:pivotFmt>
        <c:idx val="51"/>
        <c:spPr>
          <a:solidFill>
            <a:schemeClr val="accent2"/>
          </a:solidFill>
          <a:ln w="19050">
            <a:solidFill>
              <a:schemeClr val="lt1"/>
            </a:solidFill>
          </a:ln>
          <a:effectLst/>
        </c:spPr>
      </c:pivotFmt>
      <c:pivotFmt>
        <c:idx val="52"/>
        <c:spPr>
          <a:solidFill>
            <a:schemeClr val="accent2"/>
          </a:solidFill>
          <a:ln w="19050">
            <a:solidFill>
              <a:schemeClr val="lt1"/>
            </a:solidFill>
          </a:ln>
          <a:effectLst/>
        </c:spPr>
      </c:pivotFmt>
      <c:pivotFmt>
        <c:idx val="53"/>
        <c:spPr>
          <a:solidFill>
            <a:schemeClr val="accent2"/>
          </a:solidFill>
          <a:ln w="19050">
            <a:solidFill>
              <a:schemeClr val="lt1"/>
            </a:solidFill>
          </a:ln>
          <a:effectLst/>
        </c:spPr>
      </c:pivotFmt>
      <c:pivotFmt>
        <c:idx val="54"/>
        <c:spPr>
          <a:solidFill>
            <a:schemeClr val="accent2"/>
          </a:solidFill>
          <a:ln w="19050">
            <a:solidFill>
              <a:schemeClr val="lt1"/>
            </a:solidFill>
          </a:ln>
          <a:effectLst/>
        </c:spPr>
      </c:pivotFmt>
      <c:pivotFmt>
        <c:idx val="55"/>
        <c:spPr>
          <a:solidFill>
            <a:schemeClr val="accent2"/>
          </a:solidFill>
          <a:ln w="19050">
            <a:solidFill>
              <a:schemeClr val="lt1"/>
            </a:solidFill>
          </a:ln>
          <a:effectLst/>
        </c:spPr>
      </c:pivotFmt>
      <c:pivotFmt>
        <c:idx val="56"/>
        <c:spPr>
          <a:solidFill>
            <a:schemeClr val="accent2"/>
          </a:solidFill>
          <a:ln w="19050">
            <a:solidFill>
              <a:schemeClr val="lt1"/>
            </a:solidFill>
          </a:ln>
          <a:effectLst/>
        </c:spPr>
      </c:pivotFmt>
    </c:pivotFmts>
    <c:plotArea>
      <c:layout>
        <c:manualLayout>
          <c:layoutTarget val="inner"/>
          <c:xMode val="edge"/>
          <c:yMode val="edge"/>
          <c:x val="0.21443923454415212"/>
          <c:y val="0.176438743413874"/>
          <c:w val="0.6816398881471839"/>
          <c:h val="0.77267496681029391"/>
        </c:manualLayout>
      </c:layout>
      <c:doughnutChart>
        <c:varyColors val="1"/>
        <c:ser>
          <c:idx val="0"/>
          <c:order val="0"/>
          <c:tx>
            <c:strRef>
              <c:f>'Machine Learning Methods'!$E$19</c:f>
              <c:strCache>
                <c:ptCount val="1"/>
                <c:pt idx="0">
                  <c:v>Total</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D15-48DF-A0D8-C8CE5816FF4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4D15-48DF-A0D8-C8CE5816FF4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4D15-48DF-A0D8-C8CE5816FF4D}"/>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4D15-48DF-A0D8-C8CE5816FF4D}"/>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4D15-48DF-A0D8-C8CE5816FF4D}"/>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4D15-48DF-A0D8-C8CE5816FF4D}"/>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4D15-48DF-A0D8-C8CE5816FF4D}"/>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4D15-48DF-A0D8-C8CE5816FF4D}"/>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1-4D15-48DF-A0D8-C8CE5816FF4D}"/>
              </c:ext>
            </c:extLst>
          </c:dPt>
          <c:dPt>
            <c:idx val="9"/>
            <c:bubble3D val="0"/>
            <c:spPr>
              <a:solidFill>
                <a:schemeClr val="accent2">
                  <a:lumMod val="80000"/>
                </a:schemeClr>
              </a:solidFill>
              <a:ln w="19050">
                <a:solidFill>
                  <a:schemeClr val="lt1"/>
                </a:solidFill>
              </a:ln>
              <a:effectLst/>
            </c:spPr>
            <c:extLst>
              <c:ext xmlns:c16="http://schemas.microsoft.com/office/drawing/2014/chart" uri="{C3380CC4-5D6E-409C-BE32-E72D297353CC}">
                <c16:uniqueId val="{00000013-4D15-48DF-A0D8-C8CE5816FF4D}"/>
              </c:ext>
            </c:extLst>
          </c:dPt>
          <c:dPt>
            <c:idx val="10"/>
            <c:bubble3D val="0"/>
            <c:spPr>
              <a:solidFill>
                <a:schemeClr val="accent4">
                  <a:lumMod val="80000"/>
                </a:schemeClr>
              </a:solidFill>
              <a:ln w="19050">
                <a:solidFill>
                  <a:schemeClr val="lt1"/>
                </a:solidFill>
              </a:ln>
              <a:effectLst/>
            </c:spPr>
            <c:extLst>
              <c:ext xmlns:c16="http://schemas.microsoft.com/office/drawing/2014/chart" uri="{C3380CC4-5D6E-409C-BE32-E72D297353CC}">
                <c16:uniqueId val="{00000015-4D15-48DF-A0D8-C8CE5816FF4D}"/>
              </c:ext>
            </c:extLst>
          </c:dPt>
          <c:dPt>
            <c:idx val="11"/>
            <c:bubble3D val="0"/>
            <c:spPr>
              <a:solidFill>
                <a:schemeClr val="accent6">
                  <a:lumMod val="80000"/>
                </a:schemeClr>
              </a:solidFill>
              <a:ln w="19050">
                <a:solidFill>
                  <a:schemeClr val="lt1"/>
                </a:solidFill>
              </a:ln>
              <a:effectLst/>
            </c:spPr>
            <c:extLst>
              <c:ext xmlns:c16="http://schemas.microsoft.com/office/drawing/2014/chart" uri="{C3380CC4-5D6E-409C-BE32-E72D297353CC}">
                <c16:uniqueId val="{00000017-4D15-48DF-A0D8-C8CE5816FF4D}"/>
              </c:ext>
            </c:extLst>
          </c:dPt>
          <c:dPt>
            <c:idx val="1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19-4D15-48DF-A0D8-C8CE5816FF4D}"/>
              </c:ext>
            </c:extLst>
          </c:dPt>
          <c:dPt>
            <c:idx val="13"/>
            <c:bubble3D val="0"/>
            <c:spPr>
              <a:solidFill>
                <a:schemeClr val="accent4">
                  <a:lumMod val="60000"/>
                  <a:lumOff val="40000"/>
                </a:schemeClr>
              </a:solidFill>
              <a:ln w="19050">
                <a:solidFill>
                  <a:schemeClr val="lt1"/>
                </a:solidFill>
              </a:ln>
              <a:effectLst/>
            </c:spPr>
            <c:extLst>
              <c:ext xmlns:c16="http://schemas.microsoft.com/office/drawing/2014/chart" uri="{C3380CC4-5D6E-409C-BE32-E72D297353CC}">
                <c16:uniqueId val="{0000001B-4D15-48DF-A0D8-C8CE5816FF4D}"/>
              </c:ext>
            </c:extLst>
          </c:dPt>
          <c:dLbls>
            <c:dLbl>
              <c:idx val="2"/>
              <c:layout/>
              <c:tx>
                <c:rich>
                  <a:bodyPr/>
                  <a:lstStyle/>
                  <a:p>
                    <a:r>
                      <a:rPr lang="en-US" baseline="0" dirty="0" smtClean="0"/>
                      <a:t>DT</a:t>
                    </a:r>
                    <a:r>
                      <a:rPr lang="en-US" baseline="0" dirty="0"/>
                      <a:t>
</a:t>
                    </a:r>
                    <a:fld id="{8493E061-5C35-450E-9896-D92D114F255F}"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4D15-48DF-A0D8-C8CE5816FF4D}"/>
                </c:ext>
              </c:extLst>
            </c:dLbl>
            <c:dLbl>
              <c:idx val="5"/>
              <c:layout/>
              <c:tx>
                <c:rich>
                  <a:bodyPr/>
                  <a:lstStyle/>
                  <a:p>
                    <a:r>
                      <a:rPr lang="en-US" smtClean="0"/>
                      <a:t>GA</a:t>
                    </a:r>
                    <a:r>
                      <a:rPr lang="en-US" baseline="0" dirty="0"/>
                      <a:t>
</a:t>
                    </a:r>
                    <a:fld id="{FCFCD0EB-1037-452D-BF76-9CE518A389F4}" type="PERCENTAGE">
                      <a:rPr lang="en-US" baseline="0"/>
                      <a:pPr/>
                      <a:t>[PERCENTAGE]</a:t>
                    </a:fld>
                    <a:endParaRPr lang="en-US" baseline="0" dirty="0"/>
                  </a:p>
                </c:rich>
              </c:tx>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B-4D15-48DF-A0D8-C8CE5816FF4D}"/>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Adobe Arabic" panose="02040503050201020203" pitchFamily="18" charset="-78"/>
                    <a:ea typeface="+mn-ea"/>
                    <a:cs typeface="Adobe Arabic" panose="02040503050201020203" pitchFamily="18" charset="-78"/>
                  </a:defRPr>
                </a:pPr>
                <a:endParaRPr lang="fa-IR"/>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'Machine Learning Methods'!$D$20:$D$34</c:f>
              <c:strCache>
                <c:ptCount val="14"/>
                <c:pt idx="0">
                  <c:v>ARIMA</c:v>
                </c:pt>
                <c:pt idx="1">
                  <c:v>ARM</c:v>
                </c:pt>
                <c:pt idx="2">
                  <c:v>Decision Trees</c:v>
                </c:pt>
                <c:pt idx="3">
                  <c:v>DNN</c:v>
                </c:pt>
                <c:pt idx="4">
                  <c:v>GARCH</c:v>
                </c:pt>
                <c:pt idx="5">
                  <c:v>Genethic Programming</c:v>
                </c:pt>
                <c:pt idx="6">
                  <c:v>LSTM</c:v>
                </c:pt>
                <c:pt idx="7">
                  <c:v>Naïve Bayes</c:v>
                </c:pt>
                <c:pt idx="8">
                  <c:v>Neural Net</c:v>
                </c:pt>
                <c:pt idx="9">
                  <c:v>Other</c:v>
                </c:pt>
                <c:pt idx="10">
                  <c:v>Random Forest</c:v>
                </c:pt>
                <c:pt idx="11">
                  <c:v>Regression</c:v>
                </c:pt>
                <c:pt idx="12">
                  <c:v>SVM</c:v>
                </c:pt>
                <c:pt idx="13">
                  <c:v>SVR</c:v>
                </c:pt>
              </c:strCache>
            </c:strRef>
          </c:cat>
          <c:val>
            <c:numRef>
              <c:f>'Machine Learning Methods'!$E$20:$E$34</c:f>
              <c:numCache>
                <c:formatCode>General</c:formatCode>
                <c:ptCount val="14"/>
                <c:pt idx="0">
                  <c:v>3</c:v>
                </c:pt>
                <c:pt idx="1">
                  <c:v>2</c:v>
                </c:pt>
                <c:pt idx="2">
                  <c:v>2</c:v>
                </c:pt>
                <c:pt idx="3">
                  <c:v>9</c:v>
                </c:pt>
                <c:pt idx="4">
                  <c:v>4</c:v>
                </c:pt>
                <c:pt idx="5">
                  <c:v>2</c:v>
                </c:pt>
                <c:pt idx="6">
                  <c:v>5</c:v>
                </c:pt>
                <c:pt idx="7">
                  <c:v>3</c:v>
                </c:pt>
                <c:pt idx="8">
                  <c:v>5</c:v>
                </c:pt>
                <c:pt idx="9">
                  <c:v>9</c:v>
                </c:pt>
                <c:pt idx="10">
                  <c:v>3</c:v>
                </c:pt>
                <c:pt idx="11">
                  <c:v>17</c:v>
                </c:pt>
                <c:pt idx="12">
                  <c:v>14</c:v>
                </c:pt>
                <c:pt idx="13">
                  <c:v>2</c:v>
                </c:pt>
              </c:numCache>
            </c:numRef>
          </c:val>
          <c:extLst>
            <c:ext xmlns:c16="http://schemas.microsoft.com/office/drawing/2014/chart" uri="{C3380CC4-5D6E-409C-BE32-E72D297353CC}">
              <c16:uniqueId val="{0000001C-4D15-48DF-A0D8-C8CE5816FF4D}"/>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representation.xlsx]Sheet1!PivotTable1</c:name>
    <c:fmtId val="5"/>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fa-IR" sz="1800" dirty="0" smtClean="0">
                <a:cs typeface="B Nazanin" panose="00000400000000000000" pitchFamily="2" charset="-78"/>
              </a:rPr>
              <a:t>روش</a:t>
            </a:r>
            <a:r>
              <a:rPr lang="fa-IR" sz="1800" baseline="0" dirty="0" smtClean="0">
                <a:cs typeface="B Nazanin" panose="00000400000000000000" pitchFamily="2" charset="-78"/>
              </a:rPr>
              <a:t> های تحلیل همبستگی</a:t>
            </a:r>
            <a:endParaRPr lang="en-US" sz="1800" dirty="0">
              <a:cs typeface="B Nazanin" panose="00000400000000000000" pitchFamily="2" charset="-78"/>
            </a:endParaRPr>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fa-IR"/>
        </a:p>
      </c:txPr>
    </c:title>
    <c:autoTitleDeleted val="0"/>
    <c:pivotFmts>
      <c:pivotFmt>
        <c:idx val="0"/>
        <c:spPr>
          <a:solidFill>
            <a:schemeClr val="accent2">
              <a:alpha val="85000"/>
            </a:schemeClr>
          </a:solidFill>
          <a:ln w="9525" cap="flat" cmpd="sng" algn="ctr">
            <a:solidFill>
              <a:schemeClr val="lt1">
                <a:alpha val="50000"/>
              </a:schemeClr>
            </a:solidFill>
            <a:round/>
          </a:ln>
          <a:effectLst/>
        </c:spPr>
        <c:marker>
          <c:symbol val="none"/>
        </c:marker>
      </c:pivotFmt>
      <c:pivotFmt>
        <c:idx val="1"/>
        <c:spPr>
          <a:solidFill>
            <a:schemeClr val="accent2">
              <a:alpha val="85000"/>
            </a:schemeClr>
          </a:solidFill>
          <a:ln w="9525" cap="flat" cmpd="sng" algn="ctr">
            <a:solidFill>
              <a:schemeClr val="lt1">
                <a:alpha val="50000"/>
              </a:schemeClr>
            </a:solidFill>
            <a:round/>
          </a:ln>
          <a:effectLst/>
        </c:spPr>
        <c:marker>
          <c:symbol val="none"/>
        </c:marker>
      </c:pivotFmt>
      <c:pivotFmt>
        <c:idx val="2"/>
        <c:spPr>
          <a:solidFill>
            <a:schemeClr val="accent2">
              <a:alpha val="85000"/>
            </a:schemeClr>
          </a:solidFill>
          <a:ln w="9525" cap="flat" cmpd="sng" algn="ctr">
            <a:solidFill>
              <a:schemeClr val="lt1">
                <a:alpha val="50000"/>
              </a:schemeClr>
            </a:solidFill>
            <a:round/>
          </a:ln>
          <a:effectLst/>
        </c:spPr>
        <c:marker>
          <c:symbol val="none"/>
        </c:marker>
      </c:pivotFmt>
    </c:pivotFmts>
    <c:plotArea>
      <c:layout/>
      <c:doughnutChart>
        <c:varyColors val="1"/>
        <c:ser>
          <c:idx val="0"/>
          <c:order val="0"/>
          <c:tx>
            <c:strRef>
              <c:f>Sheet1!$F$15</c:f>
              <c:strCache>
                <c:ptCount val="1"/>
                <c:pt idx="0">
                  <c:v>Total</c:v>
                </c:pt>
              </c:strCache>
            </c:strRef>
          </c:tx>
          <c:spPr>
            <a:ln>
              <a:solidFill>
                <a:schemeClr val="bg1"/>
              </a:solidFill>
            </a:ln>
          </c:spPr>
          <c:dPt>
            <c:idx val="0"/>
            <c:bubble3D val="0"/>
            <c:spPr>
              <a:solidFill>
                <a:schemeClr val="accent2">
                  <a:alpha val="85000"/>
                </a:schemeClr>
              </a:solidFill>
              <a:ln w="9525" cap="flat" cmpd="sng" algn="ctr">
                <a:solidFill>
                  <a:schemeClr val="bg1"/>
                </a:solidFill>
                <a:round/>
              </a:ln>
              <a:effectLst/>
            </c:spPr>
            <c:extLst>
              <c:ext xmlns:c16="http://schemas.microsoft.com/office/drawing/2014/chart" uri="{C3380CC4-5D6E-409C-BE32-E72D297353CC}">
                <c16:uniqueId val="{00000001-9276-4AEE-9B47-A687AB99C102}"/>
              </c:ext>
            </c:extLst>
          </c:dPt>
          <c:dPt>
            <c:idx val="1"/>
            <c:bubble3D val="0"/>
            <c:spPr>
              <a:solidFill>
                <a:schemeClr val="accent4">
                  <a:alpha val="85000"/>
                </a:schemeClr>
              </a:solidFill>
              <a:ln w="9525" cap="flat" cmpd="sng" algn="ctr">
                <a:solidFill>
                  <a:schemeClr val="bg1"/>
                </a:solidFill>
                <a:round/>
              </a:ln>
              <a:effectLst/>
            </c:spPr>
            <c:extLst>
              <c:ext xmlns:c16="http://schemas.microsoft.com/office/drawing/2014/chart" uri="{C3380CC4-5D6E-409C-BE32-E72D297353CC}">
                <c16:uniqueId val="{00000003-9276-4AEE-9B47-A687AB99C102}"/>
              </c:ext>
            </c:extLst>
          </c:dPt>
          <c:dPt>
            <c:idx val="2"/>
            <c:bubble3D val="0"/>
            <c:spPr>
              <a:solidFill>
                <a:schemeClr val="accent6">
                  <a:alpha val="85000"/>
                </a:schemeClr>
              </a:solidFill>
              <a:ln w="9525" cap="flat" cmpd="sng" algn="ctr">
                <a:solidFill>
                  <a:schemeClr val="bg1"/>
                </a:solidFill>
                <a:round/>
              </a:ln>
              <a:effectLst/>
            </c:spPr>
            <c:extLst>
              <c:ext xmlns:c16="http://schemas.microsoft.com/office/drawing/2014/chart" uri="{C3380CC4-5D6E-409C-BE32-E72D297353CC}">
                <c16:uniqueId val="{00000005-9276-4AEE-9B47-A687AB99C102}"/>
              </c:ext>
            </c:extLst>
          </c:dPt>
          <c:dPt>
            <c:idx val="3"/>
            <c:bubble3D val="0"/>
            <c:spPr>
              <a:solidFill>
                <a:schemeClr val="accent2">
                  <a:lumMod val="60000"/>
                  <a:alpha val="85000"/>
                </a:schemeClr>
              </a:solidFill>
              <a:ln w="9525" cap="flat" cmpd="sng" algn="ctr">
                <a:solidFill>
                  <a:schemeClr val="bg1"/>
                </a:solidFill>
                <a:round/>
              </a:ln>
              <a:effectLst/>
            </c:spPr>
            <c:extLst>
              <c:ext xmlns:c16="http://schemas.microsoft.com/office/drawing/2014/chart" uri="{C3380CC4-5D6E-409C-BE32-E72D297353CC}">
                <c16:uniqueId val="{00000007-9276-4AEE-9B47-A687AB99C102}"/>
              </c:ext>
            </c:extLst>
          </c:dPt>
          <c:dPt>
            <c:idx val="4"/>
            <c:bubble3D val="0"/>
            <c:spPr>
              <a:solidFill>
                <a:schemeClr val="accent4">
                  <a:lumMod val="60000"/>
                  <a:alpha val="85000"/>
                </a:schemeClr>
              </a:solidFill>
              <a:ln w="9525" cap="flat" cmpd="sng" algn="ctr">
                <a:solidFill>
                  <a:schemeClr val="bg1"/>
                </a:solidFill>
                <a:round/>
              </a:ln>
              <a:effectLst/>
            </c:spPr>
            <c:extLst>
              <c:ext xmlns:c16="http://schemas.microsoft.com/office/drawing/2014/chart" uri="{C3380CC4-5D6E-409C-BE32-E72D297353CC}">
                <c16:uniqueId val="{00000009-9276-4AEE-9B47-A687AB99C102}"/>
              </c:ext>
            </c:extLst>
          </c:dPt>
          <c:dPt>
            <c:idx val="5"/>
            <c:bubble3D val="0"/>
            <c:spPr>
              <a:solidFill>
                <a:schemeClr val="accent6">
                  <a:lumMod val="60000"/>
                  <a:alpha val="85000"/>
                </a:schemeClr>
              </a:solidFill>
              <a:ln w="9525" cap="flat" cmpd="sng" algn="ctr">
                <a:solidFill>
                  <a:schemeClr val="bg1"/>
                </a:solidFill>
                <a:round/>
              </a:ln>
              <a:effectLst/>
            </c:spPr>
            <c:extLst>
              <c:ext xmlns:c16="http://schemas.microsoft.com/office/drawing/2014/chart" uri="{C3380CC4-5D6E-409C-BE32-E72D297353CC}">
                <c16:uniqueId val="{0000000B-9276-4AEE-9B47-A687AB99C102}"/>
              </c:ext>
            </c:extLst>
          </c:dPt>
          <c:dPt>
            <c:idx val="6"/>
            <c:bubble3D val="0"/>
            <c:spPr>
              <a:solidFill>
                <a:schemeClr val="accent2">
                  <a:lumMod val="80000"/>
                  <a:lumOff val="20000"/>
                  <a:alpha val="85000"/>
                </a:schemeClr>
              </a:solidFill>
              <a:ln w="9525" cap="flat" cmpd="sng" algn="ctr">
                <a:solidFill>
                  <a:schemeClr val="bg1"/>
                </a:solidFill>
                <a:round/>
              </a:ln>
              <a:effectLst/>
            </c:spPr>
            <c:extLst>
              <c:ext xmlns:c16="http://schemas.microsoft.com/office/drawing/2014/chart" uri="{C3380CC4-5D6E-409C-BE32-E72D297353CC}">
                <c16:uniqueId val="{0000000D-9276-4AEE-9B47-A687AB99C10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Adobe Arabic" panose="02040503050201020203" pitchFamily="18" charset="-78"/>
                    <a:ea typeface="+mn-ea"/>
                    <a:cs typeface="B Nazanin" panose="00000400000000000000" pitchFamily="2" charset="-78"/>
                  </a:defRPr>
                </a:pPr>
                <a:endParaRPr lang="fa-IR"/>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Sheet1!$E$16:$E$23</c:f>
              <c:strCache>
                <c:ptCount val="7"/>
                <c:pt idx="0">
                  <c:v>correlation</c:v>
                </c:pt>
                <c:pt idx="1">
                  <c:v>DCCA-MIDAS</c:v>
                </c:pt>
                <c:pt idx="2">
                  <c:v>Diebold-Mariano</c:v>
                </c:pt>
                <c:pt idx="3">
                  <c:v>Granger causality</c:v>
                </c:pt>
                <c:pt idx="4">
                  <c:v>Kendall correlation</c:v>
                </c:pt>
                <c:pt idx="5">
                  <c:v>Kruskal-Wallis</c:v>
                </c:pt>
                <c:pt idx="6">
                  <c:v>MF-DCCA</c:v>
                </c:pt>
              </c:strCache>
            </c:strRef>
          </c:cat>
          <c:val>
            <c:numRef>
              <c:f>Sheet1!$F$16:$F$23</c:f>
              <c:numCache>
                <c:formatCode>General</c:formatCode>
                <c:ptCount val="7"/>
                <c:pt idx="0">
                  <c:v>11</c:v>
                </c:pt>
                <c:pt idx="1">
                  <c:v>1</c:v>
                </c:pt>
                <c:pt idx="2">
                  <c:v>1</c:v>
                </c:pt>
                <c:pt idx="3">
                  <c:v>8</c:v>
                </c:pt>
                <c:pt idx="4">
                  <c:v>1</c:v>
                </c:pt>
                <c:pt idx="5">
                  <c:v>1</c:v>
                </c:pt>
                <c:pt idx="6">
                  <c:v>1</c:v>
                </c:pt>
              </c:numCache>
            </c:numRef>
          </c:val>
          <c:extLst>
            <c:ext xmlns:c16="http://schemas.microsoft.com/office/drawing/2014/chart" uri="{C3380CC4-5D6E-409C-BE32-E72D297353CC}">
              <c16:uniqueId val="{00000000-1826-4F31-9704-7E12C3DE9847}"/>
            </c:ext>
          </c:extLst>
        </c:ser>
        <c:dLbls>
          <c:showLegendKey val="0"/>
          <c:showVal val="0"/>
          <c:showCatName val="0"/>
          <c:showSerName val="0"/>
          <c:showPercent val="1"/>
          <c:showBubbleSize val="0"/>
          <c:showLeaderLines val="1"/>
        </c:dLbls>
        <c:firstSliceAng val="0"/>
        <c:holeSize val="50"/>
      </c:doughnutChart>
      <c:spPr>
        <a:noFill/>
        <a:ln w="57150">
          <a:noFill/>
        </a:ln>
        <a:effectLst/>
      </c:spPr>
    </c:plotArea>
    <c:legend>
      <c:legendPos val="r"/>
      <c:layout>
        <c:manualLayout>
          <c:xMode val="edge"/>
          <c:yMode val="edge"/>
          <c:x val="0.64762395929947791"/>
          <c:y val="0.25514877469532893"/>
          <c:w val="0.29416603489384197"/>
          <c:h val="0.68355346390902005"/>
        </c:manualLayout>
      </c:layout>
      <c:overlay val="0"/>
      <c:spPr>
        <a:solidFill>
          <a:schemeClr val="lt1">
            <a:lumMod val="95000"/>
            <a:alpha val="39000"/>
          </a:schemeClr>
        </a:solidFill>
        <a:ln w="38100">
          <a:noFill/>
        </a:ln>
        <a:effectLst/>
      </c:spPr>
      <c:txPr>
        <a:bodyPr rot="0" spcFirstLastPara="1" vertOverflow="ellipsis" vert="horz" wrap="square" anchor="ctr" anchorCtr="1"/>
        <a:lstStyle/>
        <a:p>
          <a:pPr>
            <a:defRPr sz="1400" b="0" i="0" u="none" strike="noStrike" kern="1200" baseline="0">
              <a:solidFill>
                <a:schemeClr val="dk1">
                  <a:lumMod val="75000"/>
                  <a:lumOff val="25000"/>
                </a:schemeClr>
              </a:solidFill>
              <a:latin typeface="Adobe Arabic" panose="02040503050201020203" pitchFamily="18" charset="-78"/>
              <a:ea typeface="+mn-ea"/>
              <a:cs typeface="Adobe Arabic" panose="02040503050201020203" pitchFamily="18" charset="-78"/>
            </a:defRPr>
          </a:pPr>
          <a:endParaRPr lang="fa-IR"/>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representation.xlsx]pi chart of Information retreva!PivotTable7</c:name>
    <c:fmtId val="-1"/>
  </c:pivotSource>
  <c:chart>
    <c:autoTitleDeleted val="1"/>
    <c:pivotFmts>
      <c:pivotFmt>
        <c:idx val="0"/>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a-IR"/>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a-IR"/>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a-IR"/>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s>
    <c:plotArea>
      <c:layout/>
      <c:pieChart>
        <c:varyColors val="1"/>
        <c:dLbls>
          <c:showLegendKey val="0"/>
          <c:showVal val="0"/>
          <c:showCatName val="1"/>
          <c:showSerName val="0"/>
          <c:showPercent val="1"/>
          <c:showBubbleSize val="0"/>
          <c:showLeaderLines val="0"/>
        </c:dLbls>
        <c:firstSliceAng val="360"/>
      </c:pieChart>
      <c:spPr>
        <a:noFill/>
        <a:ln>
          <a:noFill/>
        </a:ln>
        <a:effectLst/>
      </c:spPr>
    </c:plotArea>
    <c:plotVisOnly val="1"/>
    <c:dispBlanksAs val="gap"/>
    <c:showDLblsOverMax val="0"/>
  </c:chart>
  <c:spPr>
    <a:no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540675604273271"/>
          <c:y val="6.1901585933517557E-2"/>
          <c:w val="0.51370764928893697"/>
          <c:h val="0.77819079545749847"/>
        </c:manualLayout>
      </c:layout>
      <c:pieChart>
        <c:varyColors val="1"/>
        <c:ser>
          <c:idx val="0"/>
          <c:order val="0"/>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C2B-4121-B90F-5B7EE9F264AB}"/>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C2B-4121-B90F-5B7EE9F264AB}"/>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C2B-4121-B90F-5B7EE9F264AB}"/>
              </c:ext>
            </c:extLst>
          </c:dPt>
          <c:dLbls>
            <c:dLbl>
              <c:idx val="0"/>
              <c:layout>
                <c:manualLayout>
                  <c:x val="-0.11322656658765556"/>
                  <c:y val="0.1704547360019317"/>
                </c:manualLayout>
              </c:layout>
              <c:tx>
                <c:rich>
                  <a:bodyPr/>
                  <a:lstStyle/>
                  <a:p>
                    <a:fld id="{775F2453-C7B4-49C2-9422-3D2D05EF3371}" type="CATEGORYNAME">
                      <a:rPr lang="en-US" sz="1400">
                        <a:latin typeface="Adobe Arabic" panose="02040503050201020203" pitchFamily="18" charset="-78"/>
                        <a:cs typeface="Adobe Arabic" panose="02040503050201020203" pitchFamily="18" charset="-78"/>
                      </a:rPr>
                      <a:pPr/>
                      <a:t>[CATEGORY NAME]</a:t>
                    </a:fld>
                    <a:r>
                      <a:rPr lang="en-US" sz="1400" baseline="0" dirty="0">
                        <a:latin typeface="Adobe Arabic" panose="02040503050201020203" pitchFamily="18" charset="-78"/>
                        <a:cs typeface="Adobe Arabic" panose="02040503050201020203" pitchFamily="18" charset="-78"/>
                      </a:rPr>
                      <a:t>
detection </a:t>
                    </a:r>
                    <a:fld id="{01C881F6-2A7E-4377-9AE0-9F643AB1AF9F}" type="PERCENTAGE">
                      <a:rPr lang="en-US" sz="1400" baseline="0"/>
                      <a:pPr/>
                      <a:t>[PERCENTAGE]</a:t>
                    </a:fld>
                    <a:endParaRPr lang="en-US" sz="1400" baseline="0" dirty="0">
                      <a:latin typeface="Adobe Arabic" panose="02040503050201020203" pitchFamily="18" charset="-78"/>
                      <a:cs typeface="Adobe Arabic" panose="02040503050201020203" pitchFamily="18" charset="-78"/>
                    </a:endParaRPr>
                  </a:p>
                </c:rich>
              </c:tx>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9C2B-4121-B90F-5B7EE9F264AB}"/>
                </c:ext>
              </c:extLst>
            </c:dLbl>
            <c:dLbl>
              <c:idx val="1"/>
              <c:layout>
                <c:manualLayout>
                  <c:x val="0.20324257560110115"/>
                  <c:y val="-0.2636283301585598"/>
                </c:manualLayout>
              </c:layout>
              <c:tx>
                <c:rich>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fld id="{0C89AB3B-25DA-45AE-962F-84DCC24FBAF8}" type="CATEGORYNAME">
                      <a:rPr lang="en-US" sz="1400"/>
                      <a:pPr>
                        <a:defRPr sz="1400"/>
                      </a:pPr>
                      <a:t>[CATEGORY NAME]</a:t>
                    </a:fld>
                    <a:r>
                      <a:rPr lang="en-US" sz="1400"/>
                      <a:t> Analysis</a:t>
                    </a:r>
                    <a:r>
                      <a:rPr lang="en-US" sz="1400" baseline="0"/>
                      <a:t>
</a:t>
                    </a:r>
                    <a:fld id="{91799C4E-76AF-4465-A36E-56151D26730C}" type="PERCENTAGE">
                      <a:rPr lang="en-US" sz="1400" baseline="0"/>
                      <a:pPr>
                        <a:defRPr sz="1400"/>
                      </a:pPr>
                      <a:t>[PERCENTAGE]</a:t>
                    </a:fld>
                    <a:endParaRPr lang="en-US" sz="1400" baseline="0"/>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fa-IR"/>
                </a:p>
              </c:txPr>
              <c:dLblPos val="bestFit"/>
              <c:showLegendKey val="0"/>
              <c:showVal val="0"/>
              <c:showCatName val="1"/>
              <c:showSerName val="0"/>
              <c:showPercent val="1"/>
              <c:showBubbleSize val="0"/>
              <c:extLst>
                <c:ext xmlns:c15="http://schemas.microsoft.com/office/drawing/2012/chart" uri="{CE6537A1-D6FC-4f65-9D91-7224C49458BB}">
                  <c15:layout>
                    <c:manualLayout>
                      <c:w val="0.28662898783589519"/>
                      <c:h val="8.5767931880986234E-2"/>
                    </c:manualLayout>
                  </c15:layout>
                  <c15:dlblFieldTable/>
                  <c15:showDataLabelsRange val="0"/>
                </c:ext>
                <c:ext xmlns:c16="http://schemas.microsoft.com/office/drawing/2014/chart" uri="{C3380CC4-5D6E-409C-BE32-E72D297353CC}">
                  <c16:uniqueId val="{00000003-9C2B-4121-B90F-5B7EE9F264AB}"/>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fa-IR"/>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Sheet1!$I$26:$I$28</c:f>
              <c:strCache>
                <c:ptCount val="3"/>
                <c:pt idx="0">
                  <c:v>event</c:v>
                </c:pt>
                <c:pt idx="1">
                  <c:v>sentiment</c:v>
                </c:pt>
                <c:pt idx="2">
                  <c:v>other</c:v>
                </c:pt>
              </c:strCache>
            </c:strRef>
          </c:cat>
          <c:val>
            <c:numRef>
              <c:f>Sheet1!$J$26:$J$28</c:f>
              <c:numCache>
                <c:formatCode>General</c:formatCode>
                <c:ptCount val="3"/>
                <c:pt idx="0">
                  <c:v>13</c:v>
                </c:pt>
                <c:pt idx="1">
                  <c:v>59</c:v>
                </c:pt>
                <c:pt idx="2">
                  <c:v>6</c:v>
                </c:pt>
              </c:numCache>
            </c:numRef>
          </c:val>
          <c:extLst>
            <c:ext xmlns:c16="http://schemas.microsoft.com/office/drawing/2014/chart" uri="{C3380CC4-5D6E-409C-BE32-E72D297353CC}">
              <c16:uniqueId val="{00000006-9C2B-4121-B90F-5B7EE9F264AB}"/>
            </c:ext>
          </c:extLst>
        </c:ser>
        <c:dLbls>
          <c:dLblPos val="inEnd"/>
          <c:showLegendKey val="0"/>
          <c:showVal val="0"/>
          <c:showCatName val="1"/>
          <c:showSerName val="0"/>
          <c:showPercent val="1"/>
          <c:showBubbleSize val="0"/>
          <c:showLeaderLines val="1"/>
        </c:dLbls>
        <c:firstSliceAng val="360"/>
      </c:pieChart>
      <c:spPr>
        <a:noFill/>
        <a:ln>
          <a:noFill/>
        </a:ln>
        <a:effectLst/>
      </c:spPr>
    </c:plotArea>
    <c:legend>
      <c:legendPos val="t"/>
      <c:layout>
        <c:manualLayout>
          <c:xMode val="edge"/>
          <c:yMode val="edge"/>
          <c:x val="2.3395342378252731E-2"/>
          <c:y val="0.25935634101847299"/>
          <c:w val="0.16332630893404576"/>
          <c:h val="0.4221307117107582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3">
                  <a:lumMod val="20000"/>
                  <a:lumOff val="80000"/>
                </a:schemeClr>
              </a:solidFill>
              <a:latin typeface="+mn-lt"/>
              <a:ea typeface="+mn-ea"/>
              <a:cs typeface="+mn-cs"/>
            </a:defRPr>
          </a:pPr>
          <a:endParaRPr lang="fa-IR"/>
        </a:p>
      </c:txPr>
    </c:legend>
    <c:plotVisOnly val="1"/>
    <c:dispBlanksAs val="gap"/>
    <c:showDLblsOverMax val="0"/>
  </c:chart>
  <c:spPr>
    <a:noFill/>
    <a:ln>
      <a:noFill/>
    </a:ln>
    <a:effectLst/>
  </c:spPr>
  <c:txPr>
    <a:bodyPr/>
    <a:lstStyle/>
    <a:p>
      <a:pPr>
        <a:defRPr/>
      </a:pPr>
      <a:endParaRPr lang="fa-I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[text representation.xlsx]text representation by year!PivotTable2</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fa-IR" sz="1800" b="1" i="0" baseline="0" dirty="0" smtClean="0">
                <a:effectLst>
                  <a:outerShdw blurRad="50800" dist="38100" dir="5400000" algn="t" rotWithShape="0">
                    <a:srgbClr val="000000">
                      <a:alpha val="40000"/>
                    </a:srgbClr>
                  </a:outerShdw>
                </a:effectLst>
                <a:cs typeface="B Nazanin" panose="00000400000000000000" pitchFamily="2" charset="-78"/>
              </a:rPr>
              <a:t>پراکندگی روش ها بر اساس روش سازماندهی متن</a:t>
            </a:r>
            <a:endParaRPr lang="fa-IR" dirty="0">
              <a:effectLst/>
              <a:cs typeface="B Nazanin" panose="00000400000000000000" pitchFamily="2" charset="-78"/>
            </a:endParaRPr>
          </a:p>
        </c:rich>
      </c:tx>
      <c:layout>
        <c:manualLayout>
          <c:xMode val="edge"/>
          <c:yMode val="edge"/>
          <c:x val="0.33638167681590181"/>
          <c:y val="0"/>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fa-IR"/>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s>
    <c:plotArea>
      <c:layout/>
      <c:barChart>
        <c:barDir val="col"/>
        <c:grouping val="clustered"/>
        <c:varyColors val="0"/>
        <c:ser>
          <c:idx val="0"/>
          <c:order val="0"/>
          <c:tx>
            <c:strRef>
              <c:f>'text representation by year'!$B$3:$B$4</c:f>
              <c:strCache>
                <c:ptCount val="1"/>
                <c:pt idx="0">
                  <c:v>BOW</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'text representation by year'!$A$5:$A$11</c:f>
              <c:strCache>
                <c:ptCount val="6"/>
                <c:pt idx="0">
                  <c:v>2018</c:v>
                </c:pt>
                <c:pt idx="1">
                  <c:v>2017</c:v>
                </c:pt>
                <c:pt idx="2">
                  <c:v>2016</c:v>
                </c:pt>
                <c:pt idx="3">
                  <c:v>2014</c:v>
                </c:pt>
                <c:pt idx="4">
                  <c:v>2012</c:v>
                </c:pt>
                <c:pt idx="5">
                  <c:v>2008</c:v>
                </c:pt>
              </c:strCache>
            </c:strRef>
          </c:cat>
          <c:val>
            <c:numRef>
              <c:f>'text representation by year'!$B$5:$B$11</c:f>
              <c:numCache>
                <c:formatCode>General</c:formatCode>
                <c:ptCount val="6"/>
                <c:pt idx="0">
                  <c:v>1</c:v>
                </c:pt>
                <c:pt idx="1">
                  <c:v>2</c:v>
                </c:pt>
                <c:pt idx="2">
                  <c:v>5</c:v>
                </c:pt>
                <c:pt idx="3">
                  <c:v>2</c:v>
                </c:pt>
                <c:pt idx="4">
                  <c:v>1</c:v>
                </c:pt>
                <c:pt idx="5">
                  <c:v>1</c:v>
                </c:pt>
              </c:numCache>
            </c:numRef>
          </c:val>
          <c:extLst>
            <c:ext xmlns:c16="http://schemas.microsoft.com/office/drawing/2014/chart" uri="{C3380CC4-5D6E-409C-BE32-E72D297353CC}">
              <c16:uniqueId val="{00000000-CFEE-479E-93D3-540261FBAC09}"/>
            </c:ext>
          </c:extLst>
        </c:ser>
        <c:ser>
          <c:idx val="1"/>
          <c:order val="1"/>
          <c:tx>
            <c:strRef>
              <c:f>'text representation by year'!$C$3:$C$4</c:f>
              <c:strCache>
                <c:ptCount val="1"/>
                <c:pt idx="0">
                  <c:v>LDA</c:v>
                </c:pt>
              </c:strCache>
            </c:strRef>
          </c:tx>
          <c:spPr>
            <a:solidFill>
              <a:schemeClr val="accent6"/>
            </a:solidFill>
            <a:ln>
              <a:noFill/>
            </a:ln>
            <a:effectLst>
              <a:outerShdw blurRad="57150" dist="19050" dir="5400000" algn="ctr" rotWithShape="0">
                <a:srgbClr val="000000">
                  <a:alpha val="63000"/>
                </a:srgbClr>
              </a:outerShdw>
            </a:effectLst>
          </c:spPr>
          <c:invertIfNegative val="0"/>
          <c:cat>
            <c:strRef>
              <c:f>'text representation by year'!$A$5:$A$11</c:f>
              <c:strCache>
                <c:ptCount val="6"/>
                <c:pt idx="0">
                  <c:v>2018</c:v>
                </c:pt>
                <c:pt idx="1">
                  <c:v>2017</c:v>
                </c:pt>
                <c:pt idx="2">
                  <c:v>2016</c:v>
                </c:pt>
                <c:pt idx="3">
                  <c:v>2014</c:v>
                </c:pt>
                <c:pt idx="4">
                  <c:v>2012</c:v>
                </c:pt>
                <c:pt idx="5">
                  <c:v>2008</c:v>
                </c:pt>
              </c:strCache>
            </c:strRef>
          </c:cat>
          <c:val>
            <c:numRef>
              <c:f>'text representation by year'!$C$5:$C$11</c:f>
              <c:numCache>
                <c:formatCode>General</c:formatCode>
                <c:ptCount val="6"/>
                <c:pt idx="0">
                  <c:v>2</c:v>
                </c:pt>
                <c:pt idx="2">
                  <c:v>1</c:v>
                </c:pt>
                <c:pt idx="3">
                  <c:v>1</c:v>
                </c:pt>
              </c:numCache>
            </c:numRef>
          </c:val>
          <c:extLst>
            <c:ext xmlns:c16="http://schemas.microsoft.com/office/drawing/2014/chart" uri="{C3380CC4-5D6E-409C-BE32-E72D297353CC}">
              <c16:uniqueId val="{00000001-CFEE-479E-93D3-540261FBAC09}"/>
            </c:ext>
          </c:extLst>
        </c:ser>
        <c:ser>
          <c:idx val="2"/>
          <c:order val="2"/>
          <c:tx>
            <c:strRef>
              <c:f>'text representation by year'!$D$3:$D$4</c:f>
              <c:strCache>
                <c:ptCount val="1"/>
                <c:pt idx="0">
                  <c:v>word2vec</c:v>
                </c:pt>
              </c:strCache>
            </c:strRef>
          </c:tx>
          <c:spPr>
            <a:solidFill>
              <a:schemeClr val="accent2"/>
            </a:solidFill>
            <a:ln>
              <a:noFill/>
            </a:ln>
            <a:effectLst>
              <a:outerShdw blurRad="57150" dist="19050" dir="5400000" algn="ctr" rotWithShape="0">
                <a:srgbClr val="000000">
                  <a:alpha val="63000"/>
                </a:srgbClr>
              </a:outerShdw>
            </a:effectLst>
          </c:spPr>
          <c:invertIfNegative val="0"/>
          <c:cat>
            <c:strRef>
              <c:f>'text representation by year'!$A$5:$A$11</c:f>
              <c:strCache>
                <c:ptCount val="6"/>
                <c:pt idx="0">
                  <c:v>2018</c:v>
                </c:pt>
                <c:pt idx="1">
                  <c:v>2017</c:v>
                </c:pt>
                <c:pt idx="2">
                  <c:v>2016</c:v>
                </c:pt>
                <c:pt idx="3">
                  <c:v>2014</c:v>
                </c:pt>
                <c:pt idx="4">
                  <c:v>2012</c:v>
                </c:pt>
                <c:pt idx="5">
                  <c:v>2008</c:v>
                </c:pt>
              </c:strCache>
            </c:strRef>
          </c:cat>
          <c:val>
            <c:numRef>
              <c:f>'text representation by year'!$D$5:$D$11</c:f>
              <c:numCache>
                <c:formatCode>General</c:formatCode>
                <c:ptCount val="6"/>
                <c:pt idx="0">
                  <c:v>3</c:v>
                </c:pt>
                <c:pt idx="1">
                  <c:v>3</c:v>
                </c:pt>
              </c:numCache>
            </c:numRef>
          </c:val>
          <c:extLst>
            <c:ext xmlns:c16="http://schemas.microsoft.com/office/drawing/2014/chart" uri="{C3380CC4-5D6E-409C-BE32-E72D297353CC}">
              <c16:uniqueId val="{00000002-CFEE-479E-93D3-540261FBAC09}"/>
            </c:ext>
          </c:extLst>
        </c:ser>
        <c:dLbls>
          <c:showLegendKey val="0"/>
          <c:showVal val="0"/>
          <c:showCatName val="0"/>
          <c:showSerName val="0"/>
          <c:showPercent val="0"/>
          <c:showBubbleSize val="0"/>
        </c:dLbls>
        <c:gapWidth val="100"/>
        <c:overlap val="-24"/>
        <c:axId val="341682272"/>
        <c:axId val="235033344"/>
      </c:barChart>
      <c:catAx>
        <c:axId val="341682272"/>
        <c:scaling>
          <c:orientation val="maxMin"/>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a-IR"/>
          </a:p>
        </c:txPr>
        <c:crossAx val="235033344"/>
        <c:crosses val="autoZero"/>
        <c:auto val="1"/>
        <c:lblAlgn val="ctr"/>
        <c:lblOffset val="100"/>
        <c:noMultiLvlLbl val="0"/>
      </c:catAx>
      <c:valAx>
        <c:axId val="235033344"/>
        <c:scaling>
          <c:orientation val="minMax"/>
        </c:scaling>
        <c:delete val="0"/>
        <c:axPos val="r"/>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fa-IR"/>
          </a:p>
        </c:txPr>
        <c:crossAx val="341682272"/>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197" b="0" i="0" u="none" strike="noStrike" kern="1200" baseline="0">
                <a:solidFill>
                  <a:schemeClr val="lt1">
                    <a:lumMod val="85000"/>
                  </a:schemeClr>
                </a:solidFill>
                <a:latin typeface="+mn-lt"/>
                <a:ea typeface="+mn-ea"/>
                <a:cs typeface="+mn-cs"/>
              </a:defRPr>
            </a:pPr>
            <a:endParaRPr lang="fa-IR"/>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[test260T065Events.xlsx]Sheet3!PivotTable6</c:name>
    <c:fmtId val="4"/>
  </c:pivotSource>
  <c:chart>
    <c:autoTitleDeleted val="1"/>
    <c:pivotFmts>
      <c:pivotFmt>
        <c:idx val="0"/>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pivotFmt>
      <c:pivotFmt>
        <c:idx val="2"/>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4925" cap="rnd">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pivotFmt>
    </c:pivotFmts>
    <c:plotArea>
      <c:layout/>
      <c:lineChart>
        <c:grouping val="standard"/>
        <c:varyColors val="0"/>
        <c:ser>
          <c:idx val="0"/>
          <c:order val="0"/>
          <c:tx>
            <c:strRef>
              <c:f>Sheet3!$J$2</c:f>
              <c:strCache>
                <c:ptCount val="1"/>
                <c:pt idx="0">
                  <c:v>Total</c:v>
                </c:pt>
              </c:strCache>
            </c:strRef>
          </c:tx>
          <c:spPr>
            <a:ln w="34925"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a:solidFill>
                  <a:schemeClr val="accent1"/>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cat>
            <c:strRef>
              <c:f>Sheet3!$I$3:$I$31</c:f>
              <c:strCache>
                <c:ptCount val="28"/>
                <c:pt idx="0">
                  <c:v>29</c:v>
                </c:pt>
                <c:pt idx="1">
                  <c:v>28</c:v>
                </c:pt>
                <c:pt idx="2">
                  <c:v>27</c:v>
                </c:pt>
                <c:pt idx="3">
                  <c:v>26</c:v>
                </c:pt>
                <c:pt idx="4">
                  <c:v>25</c:v>
                </c:pt>
                <c:pt idx="5">
                  <c:v>24</c:v>
                </c:pt>
                <c:pt idx="6">
                  <c:v>23</c:v>
                </c:pt>
                <c:pt idx="7">
                  <c:v>22</c:v>
                </c:pt>
                <c:pt idx="8">
                  <c:v>21</c:v>
                </c:pt>
                <c:pt idx="9">
                  <c:v>20</c:v>
                </c:pt>
                <c:pt idx="10">
                  <c:v>19</c:v>
                </c:pt>
                <c:pt idx="11">
                  <c:v>18</c:v>
                </c:pt>
                <c:pt idx="12">
                  <c:v>17</c:v>
                </c:pt>
                <c:pt idx="13">
                  <c:v>16</c:v>
                </c:pt>
                <c:pt idx="14">
                  <c:v>15</c:v>
                </c:pt>
                <c:pt idx="15">
                  <c:v>14</c:v>
                </c:pt>
                <c:pt idx="16">
                  <c:v>13</c:v>
                </c:pt>
                <c:pt idx="17">
                  <c:v>12</c:v>
                </c:pt>
                <c:pt idx="18">
                  <c:v>11</c:v>
                </c:pt>
                <c:pt idx="19">
                  <c:v>10</c:v>
                </c:pt>
                <c:pt idx="20">
                  <c:v>9</c:v>
                </c:pt>
                <c:pt idx="21">
                  <c:v>8</c:v>
                </c:pt>
                <c:pt idx="22">
                  <c:v>7</c:v>
                </c:pt>
                <c:pt idx="23">
                  <c:v>6</c:v>
                </c:pt>
                <c:pt idx="24">
                  <c:v>5</c:v>
                </c:pt>
                <c:pt idx="25">
                  <c:v>4</c:v>
                </c:pt>
                <c:pt idx="26">
                  <c:v>3</c:v>
                </c:pt>
                <c:pt idx="27">
                  <c:v>2</c:v>
                </c:pt>
              </c:strCache>
            </c:strRef>
          </c:cat>
          <c:val>
            <c:numRef>
              <c:f>Sheet3!$J$3:$J$31</c:f>
              <c:numCache>
                <c:formatCode>General</c:formatCode>
                <c:ptCount val="28"/>
                <c:pt idx="0">
                  <c:v>4</c:v>
                </c:pt>
                <c:pt idx="1">
                  <c:v>3</c:v>
                </c:pt>
                <c:pt idx="2">
                  <c:v>1</c:v>
                </c:pt>
                <c:pt idx="3">
                  <c:v>2</c:v>
                </c:pt>
                <c:pt idx="4">
                  <c:v>2</c:v>
                </c:pt>
                <c:pt idx="5">
                  <c:v>7</c:v>
                </c:pt>
                <c:pt idx="6">
                  <c:v>4</c:v>
                </c:pt>
                <c:pt idx="7">
                  <c:v>5</c:v>
                </c:pt>
                <c:pt idx="8">
                  <c:v>3</c:v>
                </c:pt>
                <c:pt idx="9">
                  <c:v>9</c:v>
                </c:pt>
                <c:pt idx="10">
                  <c:v>15</c:v>
                </c:pt>
                <c:pt idx="11">
                  <c:v>6</c:v>
                </c:pt>
                <c:pt idx="12">
                  <c:v>4</c:v>
                </c:pt>
                <c:pt idx="13">
                  <c:v>1</c:v>
                </c:pt>
                <c:pt idx="14">
                  <c:v>1</c:v>
                </c:pt>
                <c:pt idx="15">
                  <c:v>2</c:v>
                </c:pt>
                <c:pt idx="16">
                  <c:v>1</c:v>
                </c:pt>
                <c:pt idx="17">
                  <c:v>1</c:v>
                </c:pt>
                <c:pt idx="18">
                  <c:v>1</c:v>
                </c:pt>
                <c:pt idx="19">
                  <c:v>5</c:v>
                </c:pt>
                <c:pt idx="20">
                  <c:v>1</c:v>
                </c:pt>
                <c:pt idx="21">
                  <c:v>3</c:v>
                </c:pt>
                <c:pt idx="22">
                  <c:v>3</c:v>
                </c:pt>
                <c:pt idx="23">
                  <c:v>3</c:v>
                </c:pt>
                <c:pt idx="24">
                  <c:v>4</c:v>
                </c:pt>
                <c:pt idx="25">
                  <c:v>2</c:v>
                </c:pt>
                <c:pt idx="26">
                  <c:v>1</c:v>
                </c:pt>
                <c:pt idx="27">
                  <c:v>1</c:v>
                </c:pt>
              </c:numCache>
            </c:numRef>
          </c:val>
          <c:smooth val="0"/>
          <c:extLst>
            <c:ext xmlns:c16="http://schemas.microsoft.com/office/drawing/2014/chart" uri="{C3380CC4-5D6E-409C-BE32-E72D297353CC}">
              <c16:uniqueId val="{00000000-6240-4E2C-AC84-DF1732B2C9F5}"/>
            </c:ext>
          </c:extLst>
        </c:ser>
        <c:dLbls>
          <c:showLegendKey val="0"/>
          <c:showVal val="0"/>
          <c:showCatName val="0"/>
          <c:showSerName val="0"/>
          <c:showPercent val="0"/>
          <c:showBubbleSize val="0"/>
        </c:dLbls>
        <c:marker val="1"/>
        <c:smooth val="0"/>
        <c:axId val="403018928"/>
        <c:axId val="403020592"/>
      </c:lineChart>
      <c:catAx>
        <c:axId val="403018928"/>
        <c:scaling>
          <c:orientation val="maxMin"/>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a-IR"/>
          </a:p>
        </c:txPr>
        <c:crossAx val="403020592"/>
        <c:crosses val="autoZero"/>
        <c:auto val="1"/>
        <c:lblAlgn val="ctr"/>
        <c:lblOffset val="100"/>
        <c:noMultiLvlLbl val="0"/>
      </c:catAx>
      <c:valAx>
        <c:axId val="403020592"/>
        <c:scaling>
          <c:orientation val="minMax"/>
        </c:scaling>
        <c:delete val="0"/>
        <c:axPos val="r"/>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a-IR"/>
          </a:p>
        </c:txPr>
        <c:crossAx val="40301892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a-IR"/>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060CE-5940-4C5B-BE36-62789C80B550}" type="doc">
      <dgm:prSet loTypeId="urn:microsoft.com/office/officeart/2005/8/layout/vList3" loCatId="picture" qsTypeId="urn:microsoft.com/office/officeart/2005/8/quickstyle/3d3" qsCatId="3D" csTypeId="urn:microsoft.com/office/officeart/2005/8/colors/colorful3" csCatId="colorful" phldr="1"/>
      <dgm:spPr/>
    </dgm:pt>
    <dgm:pt modelId="{555E664F-93B3-4AAA-87D0-F849B51DE587}" type="pres">
      <dgm:prSet presAssocID="{080060CE-5940-4C5B-BE36-62789C80B550}" presName="linearFlow" presStyleCnt="0">
        <dgm:presLayoutVars>
          <dgm:dir/>
          <dgm:resizeHandles val="exact"/>
        </dgm:presLayoutVars>
      </dgm:prSet>
      <dgm:spPr/>
    </dgm:pt>
  </dgm:ptLst>
  <dgm:cxnLst>
    <dgm:cxn modelId="{692C9081-1614-4B67-97B3-EC28F1735CBB}" type="presOf" srcId="{080060CE-5940-4C5B-BE36-62789C80B550}" destId="{555E664F-93B3-4AAA-87D0-F849B51DE587}" srcOrd="0"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2BFC2-013B-4F69-A6DF-7F8B349B441D}" type="doc">
      <dgm:prSet loTypeId="urn:microsoft.com/office/officeart/2005/8/layout/cycle6" loCatId="relationship" qsTypeId="urn:microsoft.com/office/officeart/2005/8/quickstyle/3d2" qsCatId="3D" csTypeId="urn:microsoft.com/office/officeart/2005/8/colors/colorful5" csCatId="colorful" phldr="1"/>
      <dgm:spPr/>
    </dgm:pt>
    <dgm:pt modelId="{9A36543C-333F-4792-8804-49A754F6F67F}">
      <dgm:prSet phldrT="[Text]" custT="1"/>
      <dgm:spPr/>
      <dgm:t>
        <a:bodyPr/>
        <a:lstStyle/>
        <a:p>
          <a:pPr algn="ctr"/>
          <a:r>
            <a:rPr lang="en-US" sz="2400" b="1" dirty="0" smtClean="0">
              <a:solidFill>
                <a:schemeClr val="tx1"/>
              </a:solidFill>
              <a:latin typeface="Adobe Arabic" panose="02040503050201020203" pitchFamily="18" charset="-78"/>
              <a:cs typeface="Adobe Arabic" panose="02040503050201020203" pitchFamily="18" charset="-78"/>
            </a:rPr>
            <a:t>Investor behavior Analysis </a:t>
          </a:r>
          <a:endParaRPr lang="en-US" sz="2400" b="1" dirty="0">
            <a:solidFill>
              <a:schemeClr val="tx1"/>
            </a:solidFill>
            <a:latin typeface="Adobe Arabic" panose="02040503050201020203" pitchFamily="18" charset="-78"/>
            <a:cs typeface="Adobe Arabic" panose="02040503050201020203" pitchFamily="18" charset="-78"/>
          </a:endParaRPr>
        </a:p>
      </dgm:t>
    </dgm:pt>
    <dgm:pt modelId="{37EF4A71-4775-4370-BD03-CFFD3C38FA7C}" type="parTrans" cxnId="{20B0A53A-6FB8-4E33-9BA4-8FD7B05B7BDA}">
      <dgm:prSet/>
      <dgm:spPr/>
      <dgm:t>
        <a:bodyPr/>
        <a:lstStyle/>
        <a:p>
          <a:pPr algn="ctr"/>
          <a:endParaRPr lang="en-US" sz="900">
            <a:latin typeface="Adobe Arabic" panose="02040503050201020203" pitchFamily="18" charset="-78"/>
            <a:cs typeface="Adobe Arabic" panose="02040503050201020203" pitchFamily="18" charset="-78"/>
          </a:endParaRPr>
        </a:p>
      </dgm:t>
    </dgm:pt>
    <dgm:pt modelId="{FCEFA579-0D2D-4837-837E-658698946075}" type="sibTrans" cxnId="{20B0A53A-6FB8-4E33-9BA4-8FD7B05B7BDA}">
      <dgm:prSet/>
      <dgm:spPr/>
      <dgm:t>
        <a:bodyPr/>
        <a:lstStyle/>
        <a:p>
          <a:pPr algn="ctr"/>
          <a:endParaRPr lang="en-US" sz="900">
            <a:latin typeface="Adobe Arabic" panose="02040503050201020203" pitchFamily="18" charset="-78"/>
            <a:cs typeface="Adobe Arabic" panose="02040503050201020203" pitchFamily="18" charset="-78"/>
          </a:endParaRPr>
        </a:p>
      </dgm:t>
    </dgm:pt>
    <dgm:pt modelId="{5B19D504-031A-4557-BFAA-82F7F3442714}">
      <dgm:prSet phldrT="[Text]" custT="1"/>
      <dgm:spPr/>
      <dgm:t>
        <a:bodyPr/>
        <a:lstStyle/>
        <a:p>
          <a:pPr algn="ctr"/>
          <a:r>
            <a:rPr lang="en-US" sz="2200" b="1" dirty="0" smtClean="0">
              <a:solidFill>
                <a:schemeClr val="tx1"/>
              </a:solidFill>
              <a:latin typeface="Adobe Arabic" panose="02040503050201020203" pitchFamily="18" charset="-78"/>
              <a:cs typeface="Adobe Arabic" panose="02040503050201020203" pitchFamily="18" charset="-78"/>
            </a:rPr>
            <a:t>Trading Recommendation Systems</a:t>
          </a:r>
          <a:endParaRPr lang="en-US" sz="2200" b="1" dirty="0">
            <a:solidFill>
              <a:schemeClr val="tx1"/>
            </a:solidFill>
            <a:latin typeface="Adobe Arabic" panose="02040503050201020203" pitchFamily="18" charset="-78"/>
            <a:cs typeface="Adobe Arabic" panose="02040503050201020203" pitchFamily="18" charset="-78"/>
          </a:endParaRPr>
        </a:p>
      </dgm:t>
    </dgm:pt>
    <dgm:pt modelId="{07A6A1BE-9B1B-42E4-BE35-6FADAECFFDCC}" type="parTrans" cxnId="{4F1ECFBD-3669-496B-BE9F-7ED08A5CFB74}">
      <dgm:prSet/>
      <dgm:spPr/>
      <dgm:t>
        <a:bodyPr/>
        <a:lstStyle/>
        <a:p>
          <a:pPr algn="ctr"/>
          <a:endParaRPr lang="en-US" sz="900">
            <a:latin typeface="Adobe Arabic" panose="02040503050201020203" pitchFamily="18" charset="-78"/>
            <a:cs typeface="Adobe Arabic" panose="02040503050201020203" pitchFamily="18" charset="-78"/>
          </a:endParaRPr>
        </a:p>
      </dgm:t>
    </dgm:pt>
    <dgm:pt modelId="{9B2E586F-D636-4EF2-90C0-7237D85D6C81}" type="sibTrans" cxnId="{4F1ECFBD-3669-496B-BE9F-7ED08A5CFB74}">
      <dgm:prSet/>
      <dgm:spPr/>
      <dgm:t>
        <a:bodyPr/>
        <a:lstStyle/>
        <a:p>
          <a:pPr algn="ctr"/>
          <a:endParaRPr lang="en-US" sz="900">
            <a:latin typeface="Adobe Arabic" panose="02040503050201020203" pitchFamily="18" charset="-78"/>
            <a:cs typeface="Adobe Arabic" panose="02040503050201020203" pitchFamily="18" charset="-78"/>
          </a:endParaRPr>
        </a:p>
      </dgm:t>
    </dgm:pt>
    <dgm:pt modelId="{76A4EB80-5654-4FFA-A3D8-7200EB47BE05}">
      <dgm:prSet phldrT="[Text]" custT="1"/>
      <dgm:spPr/>
      <dgm:t>
        <a:bodyPr/>
        <a:lstStyle/>
        <a:p>
          <a:pPr algn="ctr"/>
          <a:r>
            <a:rPr lang="en-US" sz="2300" b="1" dirty="0" smtClean="0">
              <a:solidFill>
                <a:schemeClr val="tx1"/>
              </a:solidFill>
              <a:latin typeface="Adobe Arabic" panose="02040503050201020203" pitchFamily="18" charset="-78"/>
              <a:cs typeface="Adobe Arabic" panose="02040503050201020203" pitchFamily="18" charset="-78"/>
            </a:rPr>
            <a:t>Machine Learning Predictive models</a:t>
          </a:r>
          <a:endParaRPr lang="en-US" sz="2300" b="1" dirty="0">
            <a:solidFill>
              <a:schemeClr val="tx1"/>
            </a:solidFill>
            <a:latin typeface="Adobe Arabic" panose="02040503050201020203" pitchFamily="18" charset="-78"/>
            <a:cs typeface="Adobe Arabic" panose="02040503050201020203" pitchFamily="18" charset="-78"/>
          </a:endParaRPr>
        </a:p>
      </dgm:t>
    </dgm:pt>
    <dgm:pt modelId="{2880C7D1-4F8B-4E5C-9603-03CC6518EB38}" type="parTrans" cxnId="{DEF1DB9C-9637-48FE-87F2-DBF8CAB06138}">
      <dgm:prSet/>
      <dgm:spPr/>
      <dgm:t>
        <a:bodyPr/>
        <a:lstStyle/>
        <a:p>
          <a:pPr algn="ctr"/>
          <a:endParaRPr lang="en-US" sz="900">
            <a:latin typeface="Adobe Arabic" panose="02040503050201020203" pitchFamily="18" charset="-78"/>
            <a:cs typeface="Adobe Arabic" panose="02040503050201020203" pitchFamily="18" charset="-78"/>
          </a:endParaRPr>
        </a:p>
      </dgm:t>
    </dgm:pt>
    <dgm:pt modelId="{FC76156D-A56C-493C-9376-DF81E63D50C9}" type="sibTrans" cxnId="{DEF1DB9C-9637-48FE-87F2-DBF8CAB06138}">
      <dgm:prSet/>
      <dgm:spPr/>
      <dgm:t>
        <a:bodyPr/>
        <a:lstStyle/>
        <a:p>
          <a:pPr algn="ctr"/>
          <a:endParaRPr lang="en-US" sz="900">
            <a:latin typeface="Adobe Arabic" panose="02040503050201020203" pitchFamily="18" charset="-78"/>
            <a:cs typeface="Adobe Arabic" panose="02040503050201020203" pitchFamily="18" charset="-78"/>
          </a:endParaRPr>
        </a:p>
      </dgm:t>
    </dgm:pt>
    <dgm:pt modelId="{D7E9196E-2B8A-4316-BA14-BC55AA8D486E}" type="pres">
      <dgm:prSet presAssocID="{4812BFC2-013B-4F69-A6DF-7F8B349B441D}" presName="cycle" presStyleCnt="0">
        <dgm:presLayoutVars>
          <dgm:dir/>
          <dgm:resizeHandles val="exact"/>
        </dgm:presLayoutVars>
      </dgm:prSet>
      <dgm:spPr/>
    </dgm:pt>
    <dgm:pt modelId="{A9092C09-9623-4E4A-9CC2-47B699DA0F2A}" type="pres">
      <dgm:prSet presAssocID="{9A36543C-333F-4792-8804-49A754F6F67F}" presName="node" presStyleLbl="node1" presStyleIdx="0" presStyleCnt="3" custScaleY="80279" custRadScaleRad="112315" custRadScaleInc="-7730">
        <dgm:presLayoutVars>
          <dgm:bulletEnabled val="1"/>
        </dgm:presLayoutVars>
      </dgm:prSet>
      <dgm:spPr/>
      <dgm:t>
        <a:bodyPr/>
        <a:lstStyle/>
        <a:p>
          <a:endParaRPr lang="en-US"/>
        </a:p>
      </dgm:t>
    </dgm:pt>
    <dgm:pt modelId="{E943B735-3508-4971-8B62-B412CDAB4100}" type="pres">
      <dgm:prSet presAssocID="{9A36543C-333F-4792-8804-49A754F6F67F}" presName="spNode" presStyleCnt="0"/>
      <dgm:spPr/>
    </dgm:pt>
    <dgm:pt modelId="{B8577F36-40E1-4FD7-A618-7F8440FE1FED}" type="pres">
      <dgm:prSet presAssocID="{FCEFA579-0D2D-4837-837E-658698946075}" presName="sibTrans" presStyleLbl="sibTrans1D1" presStyleIdx="0" presStyleCnt="3"/>
      <dgm:spPr/>
      <dgm:t>
        <a:bodyPr/>
        <a:lstStyle/>
        <a:p>
          <a:endParaRPr lang="en-US"/>
        </a:p>
      </dgm:t>
    </dgm:pt>
    <dgm:pt modelId="{7D9D7578-42C3-4C41-B567-A2BA33617AB8}" type="pres">
      <dgm:prSet presAssocID="{5B19D504-031A-4557-BFAA-82F7F3442714}" presName="node" presStyleLbl="node1" presStyleIdx="1" presStyleCnt="3" custRadScaleRad="136300" custRadScaleInc="-9735">
        <dgm:presLayoutVars>
          <dgm:bulletEnabled val="1"/>
        </dgm:presLayoutVars>
      </dgm:prSet>
      <dgm:spPr/>
      <dgm:t>
        <a:bodyPr/>
        <a:lstStyle/>
        <a:p>
          <a:endParaRPr lang="en-US"/>
        </a:p>
      </dgm:t>
    </dgm:pt>
    <dgm:pt modelId="{860EE7A8-0B7E-40F5-A175-95391371B073}" type="pres">
      <dgm:prSet presAssocID="{5B19D504-031A-4557-BFAA-82F7F3442714}" presName="spNode" presStyleCnt="0"/>
      <dgm:spPr/>
    </dgm:pt>
    <dgm:pt modelId="{0B8226B1-840C-4339-8642-F368507A1AF6}" type="pres">
      <dgm:prSet presAssocID="{9B2E586F-D636-4EF2-90C0-7237D85D6C81}" presName="sibTrans" presStyleLbl="sibTrans1D1" presStyleIdx="1" presStyleCnt="3"/>
      <dgm:spPr/>
      <dgm:t>
        <a:bodyPr/>
        <a:lstStyle/>
        <a:p>
          <a:endParaRPr lang="en-US"/>
        </a:p>
      </dgm:t>
    </dgm:pt>
    <dgm:pt modelId="{C26ED1E2-EC0E-4D38-A5A1-A5B83B660267}" type="pres">
      <dgm:prSet presAssocID="{76A4EB80-5654-4FFA-A3D8-7200EB47BE05}" presName="node" presStyleLbl="node1" presStyleIdx="2" presStyleCnt="3" custRadScaleRad="115282" custRadScaleInc="1829">
        <dgm:presLayoutVars>
          <dgm:bulletEnabled val="1"/>
        </dgm:presLayoutVars>
      </dgm:prSet>
      <dgm:spPr/>
      <dgm:t>
        <a:bodyPr/>
        <a:lstStyle/>
        <a:p>
          <a:endParaRPr lang="en-US"/>
        </a:p>
      </dgm:t>
    </dgm:pt>
    <dgm:pt modelId="{AFAAE0DB-8ABB-4DB9-948B-73BDAE026F24}" type="pres">
      <dgm:prSet presAssocID="{76A4EB80-5654-4FFA-A3D8-7200EB47BE05}" presName="spNode" presStyleCnt="0"/>
      <dgm:spPr/>
    </dgm:pt>
    <dgm:pt modelId="{062C82AD-299C-4B3A-A5F8-1C0DC2BFF7AB}" type="pres">
      <dgm:prSet presAssocID="{FC76156D-A56C-493C-9376-DF81E63D50C9}" presName="sibTrans" presStyleLbl="sibTrans1D1" presStyleIdx="2" presStyleCnt="3"/>
      <dgm:spPr/>
      <dgm:t>
        <a:bodyPr/>
        <a:lstStyle/>
        <a:p>
          <a:endParaRPr lang="en-US"/>
        </a:p>
      </dgm:t>
    </dgm:pt>
  </dgm:ptLst>
  <dgm:cxnLst>
    <dgm:cxn modelId="{76EC0663-C287-440D-8570-40E53C24F1C8}" type="presOf" srcId="{5B19D504-031A-4557-BFAA-82F7F3442714}" destId="{7D9D7578-42C3-4C41-B567-A2BA33617AB8}" srcOrd="0" destOrd="0" presId="urn:microsoft.com/office/officeart/2005/8/layout/cycle6"/>
    <dgm:cxn modelId="{20B0A53A-6FB8-4E33-9BA4-8FD7B05B7BDA}" srcId="{4812BFC2-013B-4F69-A6DF-7F8B349B441D}" destId="{9A36543C-333F-4792-8804-49A754F6F67F}" srcOrd="0" destOrd="0" parTransId="{37EF4A71-4775-4370-BD03-CFFD3C38FA7C}" sibTransId="{FCEFA579-0D2D-4837-837E-658698946075}"/>
    <dgm:cxn modelId="{41A5C658-B0B8-445D-AB8C-74999471D868}" type="presOf" srcId="{76A4EB80-5654-4FFA-A3D8-7200EB47BE05}" destId="{C26ED1E2-EC0E-4D38-A5A1-A5B83B660267}" srcOrd="0" destOrd="0" presId="urn:microsoft.com/office/officeart/2005/8/layout/cycle6"/>
    <dgm:cxn modelId="{ECE5BA91-5CC8-4307-BB23-CC7D5F7755BF}" type="presOf" srcId="{FC76156D-A56C-493C-9376-DF81E63D50C9}" destId="{062C82AD-299C-4B3A-A5F8-1C0DC2BFF7AB}" srcOrd="0" destOrd="0" presId="urn:microsoft.com/office/officeart/2005/8/layout/cycle6"/>
    <dgm:cxn modelId="{EDF93AA2-50EE-4EA0-95E8-4862034D810C}" type="presOf" srcId="{4812BFC2-013B-4F69-A6DF-7F8B349B441D}" destId="{D7E9196E-2B8A-4316-BA14-BC55AA8D486E}" srcOrd="0" destOrd="0" presId="urn:microsoft.com/office/officeart/2005/8/layout/cycle6"/>
    <dgm:cxn modelId="{CE1D9AAE-3363-45C4-B152-40B9E0A38BD8}" type="presOf" srcId="{9B2E586F-D636-4EF2-90C0-7237D85D6C81}" destId="{0B8226B1-840C-4339-8642-F368507A1AF6}" srcOrd="0" destOrd="0" presId="urn:microsoft.com/office/officeart/2005/8/layout/cycle6"/>
    <dgm:cxn modelId="{DEF1DB9C-9637-48FE-87F2-DBF8CAB06138}" srcId="{4812BFC2-013B-4F69-A6DF-7F8B349B441D}" destId="{76A4EB80-5654-4FFA-A3D8-7200EB47BE05}" srcOrd="2" destOrd="0" parTransId="{2880C7D1-4F8B-4E5C-9603-03CC6518EB38}" sibTransId="{FC76156D-A56C-493C-9376-DF81E63D50C9}"/>
    <dgm:cxn modelId="{40E932B1-14F4-4113-B875-8D0E63D2F58A}" type="presOf" srcId="{9A36543C-333F-4792-8804-49A754F6F67F}" destId="{A9092C09-9623-4E4A-9CC2-47B699DA0F2A}" srcOrd="0" destOrd="0" presId="urn:microsoft.com/office/officeart/2005/8/layout/cycle6"/>
    <dgm:cxn modelId="{50167706-BDC7-411E-B281-C1C22F179489}" type="presOf" srcId="{FCEFA579-0D2D-4837-837E-658698946075}" destId="{B8577F36-40E1-4FD7-A618-7F8440FE1FED}" srcOrd="0" destOrd="0" presId="urn:microsoft.com/office/officeart/2005/8/layout/cycle6"/>
    <dgm:cxn modelId="{4F1ECFBD-3669-496B-BE9F-7ED08A5CFB74}" srcId="{4812BFC2-013B-4F69-A6DF-7F8B349B441D}" destId="{5B19D504-031A-4557-BFAA-82F7F3442714}" srcOrd="1" destOrd="0" parTransId="{07A6A1BE-9B1B-42E4-BE35-6FADAECFFDCC}" sibTransId="{9B2E586F-D636-4EF2-90C0-7237D85D6C81}"/>
    <dgm:cxn modelId="{4CF65908-563A-4388-9F41-98AA37B6D27E}" type="presParOf" srcId="{D7E9196E-2B8A-4316-BA14-BC55AA8D486E}" destId="{A9092C09-9623-4E4A-9CC2-47B699DA0F2A}" srcOrd="0" destOrd="0" presId="urn:microsoft.com/office/officeart/2005/8/layout/cycle6"/>
    <dgm:cxn modelId="{ED41D272-FF04-4979-9908-BB32FC988E4A}" type="presParOf" srcId="{D7E9196E-2B8A-4316-BA14-BC55AA8D486E}" destId="{E943B735-3508-4971-8B62-B412CDAB4100}" srcOrd="1" destOrd="0" presId="urn:microsoft.com/office/officeart/2005/8/layout/cycle6"/>
    <dgm:cxn modelId="{BF158B1F-004F-4DA8-969D-A94064E7AAD2}" type="presParOf" srcId="{D7E9196E-2B8A-4316-BA14-BC55AA8D486E}" destId="{B8577F36-40E1-4FD7-A618-7F8440FE1FED}" srcOrd="2" destOrd="0" presId="urn:microsoft.com/office/officeart/2005/8/layout/cycle6"/>
    <dgm:cxn modelId="{0526DA58-95B1-4055-8F16-5E53F58DE4DA}" type="presParOf" srcId="{D7E9196E-2B8A-4316-BA14-BC55AA8D486E}" destId="{7D9D7578-42C3-4C41-B567-A2BA33617AB8}" srcOrd="3" destOrd="0" presId="urn:microsoft.com/office/officeart/2005/8/layout/cycle6"/>
    <dgm:cxn modelId="{B5A120E2-C780-443F-A7C2-6CAC7C3B31D3}" type="presParOf" srcId="{D7E9196E-2B8A-4316-BA14-BC55AA8D486E}" destId="{860EE7A8-0B7E-40F5-A175-95391371B073}" srcOrd="4" destOrd="0" presId="urn:microsoft.com/office/officeart/2005/8/layout/cycle6"/>
    <dgm:cxn modelId="{5BF57E52-AF02-4403-A1F6-D6EA6FBBBAF8}" type="presParOf" srcId="{D7E9196E-2B8A-4316-BA14-BC55AA8D486E}" destId="{0B8226B1-840C-4339-8642-F368507A1AF6}" srcOrd="5" destOrd="0" presId="urn:microsoft.com/office/officeart/2005/8/layout/cycle6"/>
    <dgm:cxn modelId="{539D43E0-9AC2-4838-B7BB-3A1BBA4B8ACA}" type="presParOf" srcId="{D7E9196E-2B8A-4316-BA14-BC55AA8D486E}" destId="{C26ED1E2-EC0E-4D38-A5A1-A5B83B660267}" srcOrd="6" destOrd="0" presId="urn:microsoft.com/office/officeart/2005/8/layout/cycle6"/>
    <dgm:cxn modelId="{46820EBF-9D54-4194-AB9A-8376D4AC0FC6}" type="presParOf" srcId="{D7E9196E-2B8A-4316-BA14-BC55AA8D486E}" destId="{AFAAE0DB-8ABB-4DB9-948B-73BDAE026F24}" srcOrd="7" destOrd="0" presId="urn:microsoft.com/office/officeart/2005/8/layout/cycle6"/>
    <dgm:cxn modelId="{B06122FC-691E-4C57-8DA8-F46F863DFAFA}" type="presParOf" srcId="{D7E9196E-2B8A-4316-BA14-BC55AA8D486E}" destId="{062C82AD-299C-4B3A-A5F8-1C0DC2BFF7AB}" srcOrd="8" destOrd="0" presId="urn:microsoft.com/office/officeart/2005/8/layout/cycle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75C0-E1C1-466F-8ACC-673FADB1A0F9}" type="doc">
      <dgm:prSet loTypeId="urn:microsoft.com/office/officeart/2005/8/layout/chart3" loCatId="cycle" qsTypeId="urn:microsoft.com/office/officeart/2005/8/quickstyle/simple1" qsCatId="simple" csTypeId="urn:microsoft.com/office/officeart/2005/8/colors/colorful5" csCatId="colorful" phldr="1"/>
      <dgm:spPr/>
    </dgm:pt>
    <dgm:pt modelId="{1764D04A-8465-4A91-B944-6492EF68C48F}">
      <dgm:prSet phldrT="[Text]" custT="1"/>
      <dgm:spPr/>
      <dgm:t>
        <a:bodyPr/>
        <a:lstStyle/>
        <a:p>
          <a:r>
            <a:rPr lang="en-US" sz="2100" b="1" dirty="0" smtClean="0">
              <a:latin typeface="Adobe Arabic" panose="02040503050201020203" pitchFamily="18" charset="-78"/>
              <a:cs typeface="Adobe Arabic" panose="02040503050201020203" pitchFamily="18" charset="-78"/>
            </a:rPr>
            <a:t>Computer Science</a:t>
          </a:r>
          <a:endParaRPr lang="en-US" sz="2100" b="1" dirty="0">
            <a:latin typeface="Adobe Arabic" panose="02040503050201020203" pitchFamily="18" charset="-78"/>
            <a:cs typeface="Adobe Arabic" panose="02040503050201020203" pitchFamily="18" charset="-78"/>
          </a:endParaRPr>
        </a:p>
      </dgm:t>
    </dgm:pt>
    <dgm:pt modelId="{F004AD73-C691-41BE-B6EC-24EC5612A882}" type="parTrans" cxnId="{180AC518-6585-4136-84CB-10B089FE9FE1}">
      <dgm:prSet/>
      <dgm:spPr/>
      <dgm:t>
        <a:bodyPr/>
        <a:lstStyle/>
        <a:p>
          <a:endParaRPr lang="en-US" sz="2100" b="1">
            <a:latin typeface="Adobe Arabic" panose="02040503050201020203" pitchFamily="18" charset="-78"/>
            <a:cs typeface="Adobe Arabic" panose="02040503050201020203" pitchFamily="18" charset="-78"/>
          </a:endParaRPr>
        </a:p>
      </dgm:t>
    </dgm:pt>
    <dgm:pt modelId="{B0836BD0-D685-4D50-9CBC-72B41B625224}" type="sibTrans" cxnId="{180AC518-6585-4136-84CB-10B089FE9FE1}">
      <dgm:prSet/>
      <dgm:spPr/>
      <dgm:t>
        <a:bodyPr/>
        <a:lstStyle/>
        <a:p>
          <a:endParaRPr lang="en-US" sz="2100" b="1">
            <a:latin typeface="Adobe Arabic" panose="02040503050201020203" pitchFamily="18" charset="-78"/>
            <a:cs typeface="Adobe Arabic" panose="02040503050201020203" pitchFamily="18" charset="-78"/>
          </a:endParaRPr>
        </a:p>
      </dgm:t>
    </dgm:pt>
    <dgm:pt modelId="{8EDD0E88-9406-471C-94EC-F8ECA81F9CF1}">
      <dgm:prSet phldrT="[Text]" custT="1"/>
      <dgm:spPr/>
      <dgm:t>
        <a:bodyPr/>
        <a:lstStyle/>
        <a:p>
          <a:r>
            <a:rPr lang="en-US" sz="2100" b="1" dirty="0" smtClean="0">
              <a:latin typeface="Adobe Arabic" panose="02040503050201020203" pitchFamily="18" charset="-78"/>
              <a:cs typeface="Adobe Arabic" panose="02040503050201020203" pitchFamily="18" charset="-78"/>
            </a:rPr>
            <a:t>Economic Science</a:t>
          </a:r>
          <a:endParaRPr lang="en-US" sz="2100" b="1" dirty="0">
            <a:latin typeface="Adobe Arabic" panose="02040503050201020203" pitchFamily="18" charset="-78"/>
            <a:cs typeface="Adobe Arabic" panose="02040503050201020203" pitchFamily="18" charset="-78"/>
          </a:endParaRPr>
        </a:p>
      </dgm:t>
    </dgm:pt>
    <dgm:pt modelId="{BD65D93E-CF5F-4817-8D49-51DFF630CD77}" type="parTrans" cxnId="{E36A1F87-4AEC-442E-AD67-CCAC20DA0901}">
      <dgm:prSet/>
      <dgm:spPr/>
      <dgm:t>
        <a:bodyPr/>
        <a:lstStyle/>
        <a:p>
          <a:endParaRPr lang="en-US" sz="2100" b="1">
            <a:latin typeface="Adobe Arabic" panose="02040503050201020203" pitchFamily="18" charset="-78"/>
            <a:cs typeface="Adobe Arabic" panose="02040503050201020203" pitchFamily="18" charset="-78"/>
          </a:endParaRPr>
        </a:p>
      </dgm:t>
    </dgm:pt>
    <dgm:pt modelId="{27AC5F1D-A58D-44E1-BC09-5A7589865E98}" type="sibTrans" cxnId="{E36A1F87-4AEC-442E-AD67-CCAC20DA0901}">
      <dgm:prSet/>
      <dgm:spPr/>
      <dgm:t>
        <a:bodyPr/>
        <a:lstStyle/>
        <a:p>
          <a:endParaRPr lang="en-US" sz="2100" b="1">
            <a:latin typeface="Adobe Arabic" panose="02040503050201020203" pitchFamily="18" charset="-78"/>
            <a:cs typeface="Adobe Arabic" panose="02040503050201020203" pitchFamily="18" charset="-78"/>
          </a:endParaRPr>
        </a:p>
      </dgm:t>
    </dgm:pt>
    <dgm:pt modelId="{A5621FF7-BB48-4FF3-B29D-3589000B429D}">
      <dgm:prSet phldrT="[Text]" custT="1"/>
      <dgm:spPr/>
      <dgm:t>
        <a:bodyPr/>
        <a:lstStyle/>
        <a:p>
          <a:r>
            <a:rPr lang="en-US" sz="2100" b="1" dirty="0" smtClean="0">
              <a:latin typeface="Adobe Arabic" panose="02040503050201020203" pitchFamily="18" charset="-78"/>
              <a:cs typeface="Adobe Arabic" panose="02040503050201020203" pitchFamily="18" charset="-78"/>
            </a:rPr>
            <a:t>Information Science</a:t>
          </a:r>
          <a:endParaRPr lang="en-US" sz="2100" b="1" dirty="0">
            <a:latin typeface="Adobe Arabic" panose="02040503050201020203" pitchFamily="18" charset="-78"/>
            <a:cs typeface="Adobe Arabic" panose="02040503050201020203" pitchFamily="18" charset="-78"/>
          </a:endParaRPr>
        </a:p>
      </dgm:t>
    </dgm:pt>
    <dgm:pt modelId="{25523BAE-6547-4034-A6D3-BFCECDB48885}" type="parTrans" cxnId="{D14BD1B4-C2F1-4916-B3AA-1DC2F9719BEE}">
      <dgm:prSet/>
      <dgm:spPr/>
      <dgm:t>
        <a:bodyPr/>
        <a:lstStyle/>
        <a:p>
          <a:endParaRPr lang="en-US" sz="2100" b="1">
            <a:latin typeface="Adobe Arabic" panose="02040503050201020203" pitchFamily="18" charset="-78"/>
            <a:cs typeface="Adobe Arabic" panose="02040503050201020203" pitchFamily="18" charset="-78"/>
          </a:endParaRPr>
        </a:p>
      </dgm:t>
    </dgm:pt>
    <dgm:pt modelId="{8380CD7A-F7E6-4BE8-8204-70A9D9A727C2}" type="sibTrans" cxnId="{D14BD1B4-C2F1-4916-B3AA-1DC2F9719BEE}">
      <dgm:prSet/>
      <dgm:spPr/>
      <dgm:t>
        <a:bodyPr/>
        <a:lstStyle/>
        <a:p>
          <a:endParaRPr lang="en-US" sz="2100" b="1">
            <a:latin typeface="Adobe Arabic" panose="02040503050201020203" pitchFamily="18" charset="-78"/>
            <a:cs typeface="Adobe Arabic" panose="02040503050201020203" pitchFamily="18" charset="-78"/>
          </a:endParaRPr>
        </a:p>
      </dgm:t>
    </dgm:pt>
    <dgm:pt modelId="{FF44FE3C-07DF-4659-828D-74776A48714C}" type="pres">
      <dgm:prSet presAssocID="{B5C075C0-E1C1-466F-8ACC-673FADB1A0F9}" presName="compositeShape" presStyleCnt="0">
        <dgm:presLayoutVars>
          <dgm:chMax val="7"/>
          <dgm:dir/>
          <dgm:resizeHandles val="exact"/>
        </dgm:presLayoutVars>
      </dgm:prSet>
      <dgm:spPr/>
    </dgm:pt>
    <dgm:pt modelId="{17A99752-450F-43A1-915D-6B36E6613147}" type="pres">
      <dgm:prSet presAssocID="{B5C075C0-E1C1-466F-8ACC-673FADB1A0F9}" presName="wedge1" presStyleLbl="node1" presStyleIdx="0" presStyleCnt="3"/>
      <dgm:spPr/>
      <dgm:t>
        <a:bodyPr/>
        <a:lstStyle/>
        <a:p>
          <a:endParaRPr lang="en-US"/>
        </a:p>
      </dgm:t>
    </dgm:pt>
    <dgm:pt modelId="{AB1375D7-A4F3-448C-97BA-68CC85B062E1}" type="pres">
      <dgm:prSet presAssocID="{B5C075C0-E1C1-466F-8ACC-673FADB1A0F9}" presName="wedge1Tx" presStyleLbl="node1" presStyleIdx="0" presStyleCnt="3">
        <dgm:presLayoutVars>
          <dgm:chMax val="0"/>
          <dgm:chPref val="0"/>
          <dgm:bulletEnabled val="1"/>
        </dgm:presLayoutVars>
      </dgm:prSet>
      <dgm:spPr/>
      <dgm:t>
        <a:bodyPr/>
        <a:lstStyle/>
        <a:p>
          <a:endParaRPr lang="en-US"/>
        </a:p>
      </dgm:t>
    </dgm:pt>
    <dgm:pt modelId="{35809B3F-C93F-4945-99EC-40CB74572433}" type="pres">
      <dgm:prSet presAssocID="{B5C075C0-E1C1-466F-8ACC-673FADB1A0F9}" presName="wedge2" presStyleLbl="node1" presStyleIdx="1" presStyleCnt="3"/>
      <dgm:spPr/>
      <dgm:t>
        <a:bodyPr/>
        <a:lstStyle/>
        <a:p>
          <a:endParaRPr lang="en-US"/>
        </a:p>
      </dgm:t>
    </dgm:pt>
    <dgm:pt modelId="{03730ABC-41F3-4B2A-9E9C-E4C1BAF33CB8}" type="pres">
      <dgm:prSet presAssocID="{B5C075C0-E1C1-466F-8ACC-673FADB1A0F9}" presName="wedge2Tx" presStyleLbl="node1" presStyleIdx="1" presStyleCnt="3">
        <dgm:presLayoutVars>
          <dgm:chMax val="0"/>
          <dgm:chPref val="0"/>
          <dgm:bulletEnabled val="1"/>
        </dgm:presLayoutVars>
      </dgm:prSet>
      <dgm:spPr/>
      <dgm:t>
        <a:bodyPr/>
        <a:lstStyle/>
        <a:p>
          <a:endParaRPr lang="en-US"/>
        </a:p>
      </dgm:t>
    </dgm:pt>
    <dgm:pt modelId="{8D2207D5-6EEC-4F43-B03C-8183B38674F7}" type="pres">
      <dgm:prSet presAssocID="{B5C075C0-E1C1-466F-8ACC-673FADB1A0F9}" presName="wedge3" presStyleLbl="node1" presStyleIdx="2" presStyleCnt="3"/>
      <dgm:spPr/>
      <dgm:t>
        <a:bodyPr/>
        <a:lstStyle/>
        <a:p>
          <a:endParaRPr lang="en-US"/>
        </a:p>
      </dgm:t>
    </dgm:pt>
    <dgm:pt modelId="{313CD079-5E78-4C0B-8F30-CDFA91CF2F29}" type="pres">
      <dgm:prSet presAssocID="{B5C075C0-E1C1-466F-8ACC-673FADB1A0F9}" presName="wedge3Tx" presStyleLbl="node1" presStyleIdx="2" presStyleCnt="3">
        <dgm:presLayoutVars>
          <dgm:chMax val="0"/>
          <dgm:chPref val="0"/>
          <dgm:bulletEnabled val="1"/>
        </dgm:presLayoutVars>
      </dgm:prSet>
      <dgm:spPr/>
      <dgm:t>
        <a:bodyPr/>
        <a:lstStyle/>
        <a:p>
          <a:endParaRPr lang="en-US"/>
        </a:p>
      </dgm:t>
    </dgm:pt>
  </dgm:ptLst>
  <dgm:cxnLst>
    <dgm:cxn modelId="{3B4BF3BF-CB35-4443-847C-B8158DAC9C43}" type="presOf" srcId="{1764D04A-8465-4A91-B944-6492EF68C48F}" destId="{17A99752-450F-43A1-915D-6B36E6613147}" srcOrd="0" destOrd="0" presId="urn:microsoft.com/office/officeart/2005/8/layout/chart3"/>
    <dgm:cxn modelId="{180AC518-6585-4136-84CB-10B089FE9FE1}" srcId="{B5C075C0-E1C1-466F-8ACC-673FADB1A0F9}" destId="{1764D04A-8465-4A91-B944-6492EF68C48F}" srcOrd="0" destOrd="0" parTransId="{F004AD73-C691-41BE-B6EC-24EC5612A882}" sibTransId="{B0836BD0-D685-4D50-9CBC-72B41B625224}"/>
    <dgm:cxn modelId="{59D78610-F0D0-4CD8-AB69-68749324B295}" type="presOf" srcId="{1764D04A-8465-4A91-B944-6492EF68C48F}" destId="{AB1375D7-A4F3-448C-97BA-68CC85B062E1}" srcOrd="1" destOrd="0" presId="urn:microsoft.com/office/officeart/2005/8/layout/chart3"/>
    <dgm:cxn modelId="{E36A1F87-4AEC-442E-AD67-CCAC20DA0901}" srcId="{B5C075C0-E1C1-466F-8ACC-673FADB1A0F9}" destId="{8EDD0E88-9406-471C-94EC-F8ECA81F9CF1}" srcOrd="1" destOrd="0" parTransId="{BD65D93E-CF5F-4817-8D49-51DFF630CD77}" sibTransId="{27AC5F1D-A58D-44E1-BC09-5A7589865E98}"/>
    <dgm:cxn modelId="{A3A5164B-C976-4CE7-A58D-78A4931F2E6B}" type="presOf" srcId="{8EDD0E88-9406-471C-94EC-F8ECA81F9CF1}" destId="{03730ABC-41F3-4B2A-9E9C-E4C1BAF33CB8}" srcOrd="1" destOrd="0" presId="urn:microsoft.com/office/officeart/2005/8/layout/chart3"/>
    <dgm:cxn modelId="{E24D6DE9-395F-413E-A05E-CF363FC17EBD}" type="presOf" srcId="{A5621FF7-BB48-4FF3-B29D-3589000B429D}" destId="{313CD079-5E78-4C0B-8F30-CDFA91CF2F29}" srcOrd="1" destOrd="0" presId="urn:microsoft.com/office/officeart/2005/8/layout/chart3"/>
    <dgm:cxn modelId="{13CA11F0-80DE-4473-BDA0-C9FF019AE457}" type="presOf" srcId="{B5C075C0-E1C1-466F-8ACC-673FADB1A0F9}" destId="{FF44FE3C-07DF-4659-828D-74776A48714C}" srcOrd="0" destOrd="0" presId="urn:microsoft.com/office/officeart/2005/8/layout/chart3"/>
    <dgm:cxn modelId="{1CB3309B-E95B-4669-982B-AF5EB86861A5}" type="presOf" srcId="{8EDD0E88-9406-471C-94EC-F8ECA81F9CF1}" destId="{35809B3F-C93F-4945-99EC-40CB74572433}" srcOrd="0" destOrd="0" presId="urn:microsoft.com/office/officeart/2005/8/layout/chart3"/>
    <dgm:cxn modelId="{A795DE84-3395-44D9-8053-C4CDA4F7250E}" type="presOf" srcId="{A5621FF7-BB48-4FF3-B29D-3589000B429D}" destId="{8D2207D5-6EEC-4F43-B03C-8183B38674F7}" srcOrd="0" destOrd="0" presId="urn:microsoft.com/office/officeart/2005/8/layout/chart3"/>
    <dgm:cxn modelId="{D14BD1B4-C2F1-4916-B3AA-1DC2F9719BEE}" srcId="{B5C075C0-E1C1-466F-8ACC-673FADB1A0F9}" destId="{A5621FF7-BB48-4FF3-B29D-3589000B429D}" srcOrd="2" destOrd="0" parTransId="{25523BAE-6547-4034-A6D3-BFCECDB48885}" sibTransId="{8380CD7A-F7E6-4BE8-8204-70A9D9A727C2}"/>
    <dgm:cxn modelId="{065A832E-F562-48B6-9F7B-4DDFD6AA100A}" type="presParOf" srcId="{FF44FE3C-07DF-4659-828D-74776A48714C}" destId="{17A99752-450F-43A1-915D-6B36E6613147}" srcOrd="0" destOrd="0" presId="urn:microsoft.com/office/officeart/2005/8/layout/chart3"/>
    <dgm:cxn modelId="{98600D81-E7BB-40A7-A610-0EC9F51F7930}" type="presParOf" srcId="{FF44FE3C-07DF-4659-828D-74776A48714C}" destId="{AB1375D7-A4F3-448C-97BA-68CC85B062E1}" srcOrd="1" destOrd="0" presId="urn:microsoft.com/office/officeart/2005/8/layout/chart3"/>
    <dgm:cxn modelId="{F8170AD8-5686-42E6-AAE4-5B4B3CB98296}" type="presParOf" srcId="{FF44FE3C-07DF-4659-828D-74776A48714C}" destId="{35809B3F-C93F-4945-99EC-40CB74572433}" srcOrd="2" destOrd="0" presId="urn:microsoft.com/office/officeart/2005/8/layout/chart3"/>
    <dgm:cxn modelId="{075CF142-C4BE-41ED-AE2C-488AFD41C891}" type="presParOf" srcId="{FF44FE3C-07DF-4659-828D-74776A48714C}" destId="{03730ABC-41F3-4B2A-9E9C-E4C1BAF33CB8}" srcOrd="3" destOrd="0" presId="urn:microsoft.com/office/officeart/2005/8/layout/chart3"/>
    <dgm:cxn modelId="{66C58CFF-64D7-427C-9E08-9FCCBE3B33E5}" type="presParOf" srcId="{FF44FE3C-07DF-4659-828D-74776A48714C}" destId="{8D2207D5-6EEC-4F43-B03C-8183B38674F7}" srcOrd="4" destOrd="0" presId="urn:microsoft.com/office/officeart/2005/8/layout/chart3"/>
    <dgm:cxn modelId="{85624F81-671C-47B1-940C-EED3905CE89A}" type="presParOf" srcId="{FF44FE3C-07DF-4659-828D-74776A48714C}" destId="{313CD079-5E78-4C0B-8F30-CDFA91CF2F29}" srcOrd="5" destOrd="0" presId="urn:microsoft.com/office/officeart/2005/8/layout/char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12BFC2-013B-4F69-A6DF-7F8B349B441D}" type="doc">
      <dgm:prSet loTypeId="urn:microsoft.com/office/officeart/2005/8/layout/venn1" loCatId="relationship" qsTypeId="urn:microsoft.com/office/officeart/2005/8/quickstyle/simple1" qsCatId="simple" csTypeId="urn:microsoft.com/office/officeart/2005/8/colors/accent1_3" csCatId="accent1" phldr="1"/>
      <dgm:spPr/>
    </dgm:pt>
    <dgm:pt modelId="{9A36543C-333F-4792-8804-49A754F6F67F}">
      <dgm:prSet phldrT="[Text]" custT="1"/>
      <dgm:spPr/>
      <dgm:t>
        <a:bodyPr/>
        <a:lstStyle/>
        <a:p>
          <a:pPr algn="ctr"/>
          <a:r>
            <a:rPr lang="en-US" sz="2000" dirty="0" smtClean="0">
              <a:solidFill>
                <a:schemeClr val="bg1"/>
              </a:solidFill>
              <a:latin typeface="Adobe Arabic" panose="02040503050201020203" pitchFamily="18" charset="-78"/>
              <a:cs typeface="Adobe Arabic" panose="02040503050201020203" pitchFamily="18" charset="-78"/>
            </a:rPr>
            <a:t>Investor behavior Analysis </a:t>
          </a:r>
          <a:endParaRPr lang="en-US" sz="2000" dirty="0">
            <a:solidFill>
              <a:schemeClr val="bg1"/>
            </a:solidFill>
            <a:latin typeface="Adobe Arabic" panose="02040503050201020203" pitchFamily="18" charset="-78"/>
            <a:cs typeface="Adobe Arabic" panose="02040503050201020203" pitchFamily="18" charset="-78"/>
          </a:endParaRPr>
        </a:p>
      </dgm:t>
    </dgm:pt>
    <dgm:pt modelId="{37EF4A71-4775-4370-BD03-CFFD3C38FA7C}" type="parTrans" cxnId="{20B0A53A-6FB8-4E33-9BA4-8FD7B05B7BDA}">
      <dgm:prSet/>
      <dgm:spPr/>
      <dgm:t>
        <a:bodyPr/>
        <a:lstStyle/>
        <a:p>
          <a:pPr algn="ctr"/>
          <a:endParaRPr lang="en-US" sz="900">
            <a:latin typeface="Adobe Arabic" panose="02040503050201020203" pitchFamily="18" charset="-78"/>
            <a:cs typeface="Adobe Arabic" panose="02040503050201020203" pitchFamily="18" charset="-78"/>
          </a:endParaRPr>
        </a:p>
      </dgm:t>
    </dgm:pt>
    <dgm:pt modelId="{FCEFA579-0D2D-4837-837E-658698946075}" type="sibTrans" cxnId="{20B0A53A-6FB8-4E33-9BA4-8FD7B05B7BDA}">
      <dgm:prSet/>
      <dgm:spPr/>
      <dgm:t>
        <a:bodyPr/>
        <a:lstStyle/>
        <a:p>
          <a:pPr algn="ctr"/>
          <a:endParaRPr lang="en-US" sz="900">
            <a:latin typeface="Adobe Arabic" panose="02040503050201020203" pitchFamily="18" charset="-78"/>
            <a:cs typeface="Adobe Arabic" panose="02040503050201020203" pitchFamily="18" charset="-78"/>
          </a:endParaRPr>
        </a:p>
      </dgm:t>
    </dgm:pt>
    <dgm:pt modelId="{5B19D504-031A-4557-BFAA-82F7F3442714}">
      <dgm:prSet phldrT="[Text]" custT="1"/>
      <dgm:spPr/>
      <dgm:t>
        <a:bodyPr/>
        <a:lstStyle/>
        <a:p>
          <a:pPr algn="ctr"/>
          <a:r>
            <a:rPr lang="en-US" sz="1800" dirty="0">
              <a:solidFill>
                <a:schemeClr val="bg1"/>
              </a:solidFill>
              <a:latin typeface="Adobe Arabic" panose="02040503050201020203" pitchFamily="18" charset="-78"/>
              <a:cs typeface="Adobe Arabic" panose="02040503050201020203" pitchFamily="18" charset="-78"/>
            </a:rPr>
            <a:t>Intelligent predictive models</a:t>
          </a:r>
        </a:p>
      </dgm:t>
    </dgm:pt>
    <dgm:pt modelId="{07A6A1BE-9B1B-42E4-BE35-6FADAECFFDCC}" type="parTrans" cxnId="{4F1ECFBD-3669-496B-BE9F-7ED08A5CFB74}">
      <dgm:prSet/>
      <dgm:spPr/>
      <dgm:t>
        <a:bodyPr/>
        <a:lstStyle/>
        <a:p>
          <a:pPr algn="ctr"/>
          <a:endParaRPr lang="en-US" sz="900">
            <a:latin typeface="Adobe Arabic" panose="02040503050201020203" pitchFamily="18" charset="-78"/>
            <a:cs typeface="Adobe Arabic" panose="02040503050201020203" pitchFamily="18" charset="-78"/>
          </a:endParaRPr>
        </a:p>
      </dgm:t>
    </dgm:pt>
    <dgm:pt modelId="{9B2E586F-D636-4EF2-90C0-7237D85D6C81}" type="sibTrans" cxnId="{4F1ECFBD-3669-496B-BE9F-7ED08A5CFB74}">
      <dgm:prSet/>
      <dgm:spPr/>
      <dgm:t>
        <a:bodyPr/>
        <a:lstStyle/>
        <a:p>
          <a:pPr algn="ctr"/>
          <a:endParaRPr lang="en-US" sz="900">
            <a:latin typeface="Adobe Arabic" panose="02040503050201020203" pitchFamily="18" charset="-78"/>
            <a:cs typeface="Adobe Arabic" panose="02040503050201020203" pitchFamily="18" charset="-78"/>
          </a:endParaRPr>
        </a:p>
      </dgm:t>
    </dgm:pt>
    <dgm:pt modelId="{76A4EB80-5654-4FFA-A3D8-7200EB47BE05}">
      <dgm:prSet phldrT="[Text]" custT="1"/>
      <dgm:spPr/>
      <dgm:t>
        <a:bodyPr/>
        <a:lstStyle/>
        <a:p>
          <a:pPr algn="ctr"/>
          <a:r>
            <a:rPr lang="en-US" sz="1800" dirty="0">
              <a:solidFill>
                <a:schemeClr val="bg1"/>
              </a:solidFill>
              <a:latin typeface="Adobe Arabic" panose="02040503050201020203" pitchFamily="18" charset="-78"/>
              <a:cs typeface="Adobe Arabic" panose="02040503050201020203" pitchFamily="18" charset="-78"/>
            </a:rPr>
            <a:t>Trading Recommendation Systems</a:t>
          </a:r>
        </a:p>
      </dgm:t>
    </dgm:pt>
    <dgm:pt modelId="{2880C7D1-4F8B-4E5C-9603-03CC6518EB38}" type="parTrans" cxnId="{DEF1DB9C-9637-48FE-87F2-DBF8CAB06138}">
      <dgm:prSet/>
      <dgm:spPr/>
      <dgm:t>
        <a:bodyPr/>
        <a:lstStyle/>
        <a:p>
          <a:pPr algn="ctr"/>
          <a:endParaRPr lang="en-US" sz="900">
            <a:latin typeface="Adobe Arabic" panose="02040503050201020203" pitchFamily="18" charset="-78"/>
            <a:cs typeface="Adobe Arabic" panose="02040503050201020203" pitchFamily="18" charset="-78"/>
          </a:endParaRPr>
        </a:p>
      </dgm:t>
    </dgm:pt>
    <dgm:pt modelId="{FC76156D-A56C-493C-9376-DF81E63D50C9}" type="sibTrans" cxnId="{DEF1DB9C-9637-48FE-87F2-DBF8CAB06138}">
      <dgm:prSet/>
      <dgm:spPr/>
      <dgm:t>
        <a:bodyPr/>
        <a:lstStyle/>
        <a:p>
          <a:pPr algn="ctr"/>
          <a:endParaRPr lang="en-US" sz="900">
            <a:latin typeface="Adobe Arabic" panose="02040503050201020203" pitchFamily="18" charset="-78"/>
            <a:cs typeface="Adobe Arabic" panose="02040503050201020203" pitchFamily="18" charset="-78"/>
          </a:endParaRPr>
        </a:p>
      </dgm:t>
    </dgm:pt>
    <dgm:pt modelId="{B2FE31D8-9C7F-4CBC-9D16-8C4F2C04749F}" type="pres">
      <dgm:prSet presAssocID="{4812BFC2-013B-4F69-A6DF-7F8B349B441D}" presName="compositeShape" presStyleCnt="0">
        <dgm:presLayoutVars>
          <dgm:chMax val="7"/>
          <dgm:dir/>
          <dgm:resizeHandles val="exact"/>
        </dgm:presLayoutVars>
      </dgm:prSet>
      <dgm:spPr/>
    </dgm:pt>
    <dgm:pt modelId="{1F41A567-C239-41A6-A32B-F176D4365BCC}" type="pres">
      <dgm:prSet presAssocID="{9A36543C-333F-4792-8804-49A754F6F67F}" presName="circ1" presStyleLbl="vennNode1" presStyleIdx="0" presStyleCnt="3"/>
      <dgm:spPr/>
      <dgm:t>
        <a:bodyPr/>
        <a:lstStyle/>
        <a:p>
          <a:endParaRPr lang="en-US"/>
        </a:p>
      </dgm:t>
    </dgm:pt>
    <dgm:pt modelId="{EE874B10-A13E-4F48-A1C8-B2AD1B2D91FA}" type="pres">
      <dgm:prSet presAssocID="{9A36543C-333F-4792-8804-49A754F6F67F}" presName="circ1Tx" presStyleLbl="revTx" presStyleIdx="0" presStyleCnt="0">
        <dgm:presLayoutVars>
          <dgm:chMax val="0"/>
          <dgm:chPref val="0"/>
          <dgm:bulletEnabled val="1"/>
        </dgm:presLayoutVars>
      </dgm:prSet>
      <dgm:spPr/>
      <dgm:t>
        <a:bodyPr/>
        <a:lstStyle/>
        <a:p>
          <a:endParaRPr lang="en-US"/>
        </a:p>
      </dgm:t>
    </dgm:pt>
    <dgm:pt modelId="{34F6FFC0-FFD2-423D-A621-C61CC935FAB5}" type="pres">
      <dgm:prSet presAssocID="{5B19D504-031A-4557-BFAA-82F7F3442714}" presName="circ2" presStyleLbl="vennNode1" presStyleIdx="1" presStyleCnt="3" custLinFactNeighborX="11664" custLinFactNeighborY="-2865"/>
      <dgm:spPr/>
      <dgm:t>
        <a:bodyPr/>
        <a:lstStyle/>
        <a:p>
          <a:endParaRPr lang="en-US"/>
        </a:p>
      </dgm:t>
    </dgm:pt>
    <dgm:pt modelId="{98DD4B74-B77E-4C63-9259-51F9EC899527}" type="pres">
      <dgm:prSet presAssocID="{5B19D504-031A-4557-BFAA-82F7F3442714}" presName="circ2Tx" presStyleLbl="revTx" presStyleIdx="0" presStyleCnt="0">
        <dgm:presLayoutVars>
          <dgm:chMax val="0"/>
          <dgm:chPref val="0"/>
          <dgm:bulletEnabled val="1"/>
        </dgm:presLayoutVars>
      </dgm:prSet>
      <dgm:spPr/>
      <dgm:t>
        <a:bodyPr/>
        <a:lstStyle/>
        <a:p>
          <a:endParaRPr lang="en-US"/>
        </a:p>
      </dgm:t>
    </dgm:pt>
    <dgm:pt modelId="{139FDF43-8329-415D-A4E2-F582F9037F6D}" type="pres">
      <dgm:prSet presAssocID="{76A4EB80-5654-4FFA-A3D8-7200EB47BE05}" presName="circ3" presStyleLbl="vennNode1" presStyleIdx="2" presStyleCnt="3" custScaleX="104298" custScaleY="95047"/>
      <dgm:spPr/>
      <dgm:t>
        <a:bodyPr/>
        <a:lstStyle/>
        <a:p>
          <a:endParaRPr lang="en-US"/>
        </a:p>
      </dgm:t>
    </dgm:pt>
    <dgm:pt modelId="{30E36987-36DF-48EA-9719-36704BA77CF5}" type="pres">
      <dgm:prSet presAssocID="{76A4EB80-5654-4FFA-A3D8-7200EB47BE05}" presName="circ3Tx" presStyleLbl="revTx" presStyleIdx="0" presStyleCnt="0">
        <dgm:presLayoutVars>
          <dgm:chMax val="0"/>
          <dgm:chPref val="0"/>
          <dgm:bulletEnabled val="1"/>
        </dgm:presLayoutVars>
      </dgm:prSet>
      <dgm:spPr/>
      <dgm:t>
        <a:bodyPr/>
        <a:lstStyle/>
        <a:p>
          <a:endParaRPr lang="en-US"/>
        </a:p>
      </dgm:t>
    </dgm:pt>
  </dgm:ptLst>
  <dgm:cxnLst>
    <dgm:cxn modelId="{33134A98-68BA-45A5-957B-411BB62F5C70}" type="presOf" srcId="{76A4EB80-5654-4FFA-A3D8-7200EB47BE05}" destId="{139FDF43-8329-415D-A4E2-F582F9037F6D}" srcOrd="0" destOrd="0" presId="urn:microsoft.com/office/officeart/2005/8/layout/venn1"/>
    <dgm:cxn modelId="{5C5437C4-ADAB-4AE0-A2FE-72D259098B76}" type="presOf" srcId="{76A4EB80-5654-4FFA-A3D8-7200EB47BE05}" destId="{30E36987-36DF-48EA-9719-36704BA77CF5}" srcOrd="1" destOrd="0" presId="urn:microsoft.com/office/officeart/2005/8/layout/venn1"/>
    <dgm:cxn modelId="{4F1ECFBD-3669-496B-BE9F-7ED08A5CFB74}" srcId="{4812BFC2-013B-4F69-A6DF-7F8B349B441D}" destId="{5B19D504-031A-4557-BFAA-82F7F3442714}" srcOrd="1" destOrd="0" parTransId="{07A6A1BE-9B1B-42E4-BE35-6FADAECFFDCC}" sibTransId="{9B2E586F-D636-4EF2-90C0-7237D85D6C81}"/>
    <dgm:cxn modelId="{19BC0D97-1642-454F-9B51-3E1C57E97259}" type="presOf" srcId="{9A36543C-333F-4792-8804-49A754F6F67F}" destId="{EE874B10-A13E-4F48-A1C8-B2AD1B2D91FA}" srcOrd="1" destOrd="0" presId="urn:microsoft.com/office/officeart/2005/8/layout/venn1"/>
    <dgm:cxn modelId="{19FFA449-6A53-4F04-83F5-3CB3D1CBDA13}" type="presOf" srcId="{5B19D504-031A-4557-BFAA-82F7F3442714}" destId="{98DD4B74-B77E-4C63-9259-51F9EC899527}" srcOrd="1" destOrd="0" presId="urn:microsoft.com/office/officeart/2005/8/layout/venn1"/>
    <dgm:cxn modelId="{20B0A53A-6FB8-4E33-9BA4-8FD7B05B7BDA}" srcId="{4812BFC2-013B-4F69-A6DF-7F8B349B441D}" destId="{9A36543C-333F-4792-8804-49A754F6F67F}" srcOrd="0" destOrd="0" parTransId="{37EF4A71-4775-4370-BD03-CFFD3C38FA7C}" sibTransId="{FCEFA579-0D2D-4837-837E-658698946075}"/>
    <dgm:cxn modelId="{BA6184B4-2F55-4744-B764-CD0A1348B59C}" type="presOf" srcId="{4812BFC2-013B-4F69-A6DF-7F8B349B441D}" destId="{B2FE31D8-9C7F-4CBC-9D16-8C4F2C04749F}" srcOrd="0" destOrd="0" presId="urn:microsoft.com/office/officeart/2005/8/layout/venn1"/>
    <dgm:cxn modelId="{DEF1DB9C-9637-48FE-87F2-DBF8CAB06138}" srcId="{4812BFC2-013B-4F69-A6DF-7F8B349B441D}" destId="{76A4EB80-5654-4FFA-A3D8-7200EB47BE05}" srcOrd="2" destOrd="0" parTransId="{2880C7D1-4F8B-4E5C-9603-03CC6518EB38}" sibTransId="{FC76156D-A56C-493C-9376-DF81E63D50C9}"/>
    <dgm:cxn modelId="{F06DB186-AD72-4187-B923-89D57A1F2738}" type="presOf" srcId="{5B19D504-031A-4557-BFAA-82F7F3442714}" destId="{34F6FFC0-FFD2-423D-A621-C61CC935FAB5}" srcOrd="0" destOrd="0" presId="urn:microsoft.com/office/officeart/2005/8/layout/venn1"/>
    <dgm:cxn modelId="{01D348DF-711D-4772-9605-3882ED799B27}" type="presOf" srcId="{9A36543C-333F-4792-8804-49A754F6F67F}" destId="{1F41A567-C239-41A6-A32B-F176D4365BCC}" srcOrd="0" destOrd="0" presId="urn:microsoft.com/office/officeart/2005/8/layout/venn1"/>
    <dgm:cxn modelId="{AFC7FF6C-5BE6-48D1-BBDA-1FFF3D1D73F4}" type="presParOf" srcId="{B2FE31D8-9C7F-4CBC-9D16-8C4F2C04749F}" destId="{1F41A567-C239-41A6-A32B-F176D4365BCC}" srcOrd="0" destOrd="0" presId="urn:microsoft.com/office/officeart/2005/8/layout/venn1"/>
    <dgm:cxn modelId="{79A23CC0-483A-4612-97AA-B9B675A15EAD}" type="presParOf" srcId="{B2FE31D8-9C7F-4CBC-9D16-8C4F2C04749F}" destId="{EE874B10-A13E-4F48-A1C8-B2AD1B2D91FA}" srcOrd="1" destOrd="0" presId="urn:microsoft.com/office/officeart/2005/8/layout/venn1"/>
    <dgm:cxn modelId="{B20603AE-EA10-4013-8B0D-8547A5FD3129}" type="presParOf" srcId="{B2FE31D8-9C7F-4CBC-9D16-8C4F2C04749F}" destId="{34F6FFC0-FFD2-423D-A621-C61CC935FAB5}" srcOrd="2" destOrd="0" presId="urn:microsoft.com/office/officeart/2005/8/layout/venn1"/>
    <dgm:cxn modelId="{47E00858-4F45-4040-AC80-04BFF1C455BB}" type="presParOf" srcId="{B2FE31D8-9C7F-4CBC-9D16-8C4F2C04749F}" destId="{98DD4B74-B77E-4C63-9259-51F9EC899527}" srcOrd="3" destOrd="0" presId="urn:microsoft.com/office/officeart/2005/8/layout/venn1"/>
    <dgm:cxn modelId="{598D7D7F-8123-477D-A115-8CBB9C9907A9}" type="presParOf" srcId="{B2FE31D8-9C7F-4CBC-9D16-8C4F2C04749F}" destId="{139FDF43-8329-415D-A4E2-F582F9037F6D}" srcOrd="4" destOrd="0" presId="urn:microsoft.com/office/officeart/2005/8/layout/venn1"/>
    <dgm:cxn modelId="{D141554A-CF99-42CC-AA29-5FE55583851F}" type="presParOf" srcId="{B2FE31D8-9C7F-4CBC-9D16-8C4F2C04749F}" destId="{30E36987-36DF-48EA-9719-36704BA77CF5}"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92C09-9623-4E4A-9CC2-47B699DA0F2A}">
      <dsp:nvSpPr>
        <dsp:cNvPr id="0" name=""/>
        <dsp:cNvSpPr/>
      </dsp:nvSpPr>
      <dsp:spPr>
        <a:xfrm>
          <a:off x="2146513" y="0"/>
          <a:ext cx="2456918" cy="1282053"/>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latin typeface="Adobe Arabic" panose="02040503050201020203" pitchFamily="18" charset="-78"/>
              <a:cs typeface="Adobe Arabic" panose="02040503050201020203" pitchFamily="18" charset="-78"/>
            </a:rPr>
            <a:t>Investor behavior Analysis </a:t>
          </a:r>
          <a:endParaRPr lang="en-US" sz="2400" b="1" kern="1200" dirty="0">
            <a:solidFill>
              <a:schemeClr val="tx1"/>
            </a:solidFill>
            <a:latin typeface="Adobe Arabic" panose="02040503050201020203" pitchFamily="18" charset="-78"/>
            <a:cs typeface="Adobe Arabic" panose="02040503050201020203" pitchFamily="18" charset="-78"/>
          </a:endParaRPr>
        </a:p>
      </dsp:txBody>
      <dsp:txXfrm>
        <a:off x="2209098" y="62585"/>
        <a:ext cx="2331748" cy="1156883"/>
      </dsp:txXfrm>
    </dsp:sp>
    <dsp:sp modelId="{B8577F36-40E1-4FD7-A618-7F8440FE1FED}">
      <dsp:nvSpPr>
        <dsp:cNvPr id="0" name=""/>
        <dsp:cNvSpPr/>
      </dsp:nvSpPr>
      <dsp:spPr>
        <a:xfrm>
          <a:off x="1840930" y="833505"/>
          <a:ext cx="4260168" cy="4260168"/>
        </a:xfrm>
        <a:custGeom>
          <a:avLst/>
          <a:gdLst/>
          <a:ahLst/>
          <a:cxnLst/>
          <a:rect l="0" t="0" r="0" b="0"/>
          <a:pathLst>
            <a:path>
              <a:moveTo>
                <a:pt x="2789305" y="104575"/>
              </a:moveTo>
              <a:arcTo wR="2130084" hR="2130084" stAng="17281679" swAng="4867421"/>
            </a:path>
          </a:pathLst>
        </a:custGeom>
        <a:no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7D9D7578-42C3-4C41-B567-A2BA33617AB8}">
      <dsp:nvSpPr>
        <dsp:cNvPr id="0" name=""/>
        <dsp:cNvSpPr/>
      </dsp:nvSpPr>
      <dsp:spPr>
        <a:xfrm>
          <a:off x="4551117" y="3330115"/>
          <a:ext cx="2456918" cy="1596997"/>
        </a:xfrm>
        <a:prstGeom prst="roundRect">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latin typeface="Adobe Arabic" panose="02040503050201020203" pitchFamily="18" charset="-78"/>
              <a:cs typeface="Adobe Arabic" panose="02040503050201020203" pitchFamily="18" charset="-78"/>
            </a:rPr>
            <a:t>Trading Recommendation Systems</a:t>
          </a:r>
          <a:endParaRPr lang="en-US" sz="2200" b="1" kern="1200" dirty="0">
            <a:solidFill>
              <a:schemeClr val="tx1"/>
            </a:solidFill>
            <a:latin typeface="Adobe Arabic" panose="02040503050201020203" pitchFamily="18" charset="-78"/>
            <a:cs typeface="Adobe Arabic" panose="02040503050201020203" pitchFamily="18" charset="-78"/>
          </a:endParaRPr>
        </a:p>
      </dsp:txBody>
      <dsp:txXfrm>
        <a:off x="4629076" y="3408074"/>
        <a:ext cx="2301000" cy="1441079"/>
      </dsp:txXfrm>
    </dsp:sp>
    <dsp:sp modelId="{0B8226B1-840C-4339-8642-F368507A1AF6}">
      <dsp:nvSpPr>
        <dsp:cNvPr id="0" name=""/>
        <dsp:cNvSpPr/>
      </dsp:nvSpPr>
      <dsp:spPr>
        <a:xfrm>
          <a:off x="1490102" y="1250800"/>
          <a:ext cx="4260168" cy="4260168"/>
        </a:xfrm>
        <a:custGeom>
          <a:avLst/>
          <a:gdLst/>
          <a:ahLst/>
          <a:cxnLst/>
          <a:rect l="0" t="0" r="0" b="0"/>
          <a:pathLst>
            <a:path>
              <a:moveTo>
                <a:pt x="3573173" y="3696848"/>
              </a:moveTo>
              <a:arcTo wR="2130084" hR="2130084" stAng="2841178" swAng="5293651"/>
            </a:path>
          </a:pathLst>
        </a:custGeom>
        <a:no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 modelId="{C26ED1E2-EC0E-4D38-A5A1-A5B83B660267}">
      <dsp:nvSpPr>
        <dsp:cNvPr id="0" name=""/>
        <dsp:cNvSpPr/>
      </dsp:nvSpPr>
      <dsp:spPr>
        <a:xfrm>
          <a:off x="133439" y="3253113"/>
          <a:ext cx="2456918" cy="1596997"/>
        </a:xfrm>
        <a:prstGeom prst="roundRect">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b="1" kern="1200" dirty="0" smtClean="0">
              <a:solidFill>
                <a:schemeClr val="tx1"/>
              </a:solidFill>
              <a:latin typeface="Adobe Arabic" panose="02040503050201020203" pitchFamily="18" charset="-78"/>
              <a:cs typeface="Adobe Arabic" panose="02040503050201020203" pitchFamily="18" charset="-78"/>
            </a:rPr>
            <a:t>Machine Learning Predictive models</a:t>
          </a:r>
          <a:endParaRPr lang="en-US" sz="2300" b="1" kern="1200" dirty="0">
            <a:solidFill>
              <a:schemeClr val="tx1"/>
            </a:solidFill>
            <a:latin typeface="Adobe Arabic" panose="02040503050201020203" pitchFamily="18" charset="-78"/>
            <a:cs typeface="Adobe Arabic" panose="02040503050201020203" pitchFamily="18" charset="-78"/>
          </a:endParaRPr>
        </a:p>
      </dsp:txBody>
      <dsp:txXfrm>
        <a:off x="211398" y="3331072"/>
        <a:ext cx="2301000" cy="1441079"/>
      </dsp:txXfrm>
    </dsp:sp>
    <dsp:sp modelId="{062C82AD-299C-4B3A-A5F8-1C0DC2BFF7AB}">
      <dsp:nvSpPr>
        <dsp:cNvPr id="0" name=""/>
        <dsp:cNvSpPr/>
      </dsp:nvSpPr>
      <dsp:spPr>
        <a:xfrm>
          <a:off x="1061098" y="828557"/>
          <a:ext cx="4260168" cy="4260168"/>
        </a:xfrm>
        <a:custGeom>
          <a:avLst/>
          <a:gdLst/>
          <a:ahLst/>
          <a:cxnLst/>
          <a:rect l="0" t="0" r="0" b="0"/>
          <a:pathLst>
            <a:path>
              <a:moveTo>
                <a:pt x="17268" y="2400767"/>
              </a:moveTo>
              <a:arcTo wR="2130084" hR="2130084" stAng="10361960" swAng="4037154"/>
            </a:path>
          </a:pathLst>
        </a:custGeom>
        <a:no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z="-40000" prstMaterial="matte"/>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99752-450F-43A1-915D-6B36E6613147}">
      <dsp:nvSpPr>
        <dsp:cNvPr id="0" name=""/>
        <dsp:cNvSpPr/>
      </dsp:nvSpPr>
      <dsp:spPr>
        <a:xfrm>
          <a:off x="648820" y="258649"/>
          <a:ext cx="3218753" cy="3218753"/>
        </a:xfrm>
        <a:prstGeom prst="pie">
          <a:avLst>
            <a:gd name="adj1" fmla="val 16200000"/>
            <a:gd name="adj2" fmla="val 18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Adobe Arabic" panose="02040503050201020203" pitchFamily="18" charset="-78"/>
              <a:cs typeface="Adobe Arabic" panose="02040503050201020203" pitchFamily="18" charset="-78"/>
            </a:rPr>
            <a:t>Computer Science</a:t>
          </a:r>
          <a:endParaRPr lang="en-US" sz="2100" b="1" kern="1200" dirty="0">
            <a:latin typeface="Adobe Arabic" panose="02040503050201020203" pitchFamily="18" charset="-78"/>
            <a:cs typeface="Adobe Arabic" panose="02040503050201020203" pitchFamily="18" charset="-78"/>
          </a:endParaRPr>
        </a:p>
      </dsp:txBody>
      <dsp:txXfrm>
        <a:off x="2398826" y="852586"/>
        <a:ext cx="1092076" cy="1072917"/>
      </dsp:txXfrm>
    </dsp:sp>
    <dsp:sp modelId="{35809B3F-C93F-4945-99EC-40CB74572433}">
      <dsp:nvSpPr>
        <dsp:cNvPr id="0" name=""/>
        <dsp:cNvSpPr/>
      </dsp:nvSpPr>
      <dsp:spPr>
        <a:xfrm>
          <a:off x="482901" y="354446"/>
          <a:ext cx="3218753" cy="3218753"/>
        </a:xfrm>
        <a:prstGeom prst="pie">
          <a:avLst>
            <a:gd name="adj1" fmla="val 1800000"/>
            <a:gd name="adj2" fmla="val 900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Adobe Arabic" panose="02040503050201020203" pitchFamily="18" charset="-78"/>
              <a:cs typeface="Adobe Arabic" panose="02040503050201020203" pitchFamily="18" charset="-78"/>
            </a:rPr>
            <a:t>Economic Science</a:t>
          </a:r>
          <a:endParaRPr lang="en-US" sz="2100" b="1" kern="1200" dirty="0">
            <a:latin typeface="Adobe Arabic" panose="02040503050201020203" pitchFamily="18" charset="-78"/>
            <a:cs typeface="Adobe Arabic" panose="02040503050201020203" pitchFamily="18" charset="-78"/>
          </a:endParaRPr>
        </a:p>
      </dsp:txBody>
      <dsp:txXfrm>
        <a:off x="1364227" y="2385326"/>
        <a:ext cx="1456102" cy="996280"/>
      </dsp:txXfrm>
    </dsp:sp>
    <dsp:sp modelId="{8D2207D5-6EEC-4F43-B03C-8183B38674F7}">
      <dsp:nvSpPr>
        <dsp:cNvPr id="0" name=""/>
        <dsp:cNvSpPr/>
      </dsp:nvSpPr>
      <dsp:spPr>
        <a:xfrm>
          <a:off x="482901" y="354446"/>
          <a:ext cx="3218753" cy="3218753"/>
        </a:xfrm>
        <a:prstGeom prst="pie">
          <a:avLst>
            <a:gd name="adj1" fmla="val 9000000"/>
            <a:gd name="adj2" fmla="val 1620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b="1" kern="1200" dirty="0" smtClean="0">
              <a:latin typeface="Adobe Arabic" panose="02040503050201020203" pitchFamily="18" charset="-78"/>
              <a:cs typeface="Adobe Arabic" panose="02040503050201020203" pitchFamily="18" charset="-78"/>
            </a:rPr>
            <a:t>Information Science</a:t>
          </a:r>
          <a:endParaRPr lang="en-US" sz="2100" b="1" kern="1200" dirty="0">
            <a:latin typeface="Adobe Arabic" panose="02040503050201020203" pitchFamily="18" charset="-78"/>
            <a:cs typeface="Adobe Arabic" panose="02040503050201020203" pitchFamily="18" charset="-78"/>
          </a:endParaRPr>
        </a:p>
      </dsp:txBody>
      <dsp:txXfrm>
        <a:off x="827768" y="986701"/>
        <a:ext cx="1092076" cy="1072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1A567-C239-41A6-A32B-F176D4365BCC}">
      <dsp:nvSpPr>
        <dsp:cNvPr id="0" name=""/>
        <dsp:cNvSpPr/>
      </dsp:nvSpPr>
      <dsp:spPr>
        <a:xfrm>
          <a:off x="1150557" y="78730"/>
          <a:ext cx="1628908" cy="1628908"/>
        </a:xfrm>
        <a:prstGeom prst="ellipse">
          <a:avLst/>
        </a:prstGeom>
        <a:solidFill>
          <a:schemeClr val="accent1">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Adobe Arabic" panose="02040503050201020203" pitchFamily="18" charset="-78"/>
              <a:cs typeface="Adobe Arabic" panose="02040503050201020203" pitchFamily="18" charset="-78"/>
            </a:rPr>
            <a:t>Investor behavior Analysis </a:t>
          </a:r>
          <a:endParaRPr lang="en-US" sz="2000" kern="1200" dirty="0">
            <a:solidFill>
              <a:schemeClr val="bg1"/>
            </a:solidFill>
            <a:latin typeface="Adobe Arabic" panose="02040503050201020203" pitchFamily="18" charset="-78"/>
            <a:cs typeface="Adobe Arabic" panose="02040503050201020203" pitchFamily="18" charset="-78"/>
          </a:endParaRPr>
        </a:p>
      </dsp:txBody>
      <dsp:txXfrm>
        <a:off x="1367745" y="363789"/>
        <a:ext cx="1194533" cy="733008"/>
      </dsp:txXfrm>
    </dsp:sp>
    <dsp:sp modelId="{34F6FFC0-FFD2-423D-A621-C61CC935FAB5}">
      <dsp:nvSpPr>
        <dsp:cNvPr id="0" name=""/>
        <dsp:cNvSpPr/>
      </dsp:nvSpPr>
      <dsp:spPr>
        <a:xfrm>
          <a:off x="1928317" y="1050130"/>
          <a:ext cx="1628908" cy="1628908"/>
        </a:xfrm>
        <a:prstGeom prst="ellipse">
          <a:avLst/>
        </a:prstGeom>
        <a:solidFill>
          <a:schemeClr val="accent1">
            <a:shade val="80000"/>
            <a:alpha val="5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latin typeface="Adobe Arabic" panose="02040503050201020203" pitchFamily="18" charset="-78"/>
              <a:cs typeface="Adobe Arabic" panose="02040503050201020203" pitchFamily="18" charset="-78"/>
            </a:rPr>
            <a:t>Intelligent predictive models</a:t>
          </a:r>
        </a:p>
      </dsp:txBody>
      <dsp:txXfrm>
        <a:off x="2426492" y="1470931"/>
        <a:ext cx="977345" cy="895899"/>
      </dsp:txXfrm>
    </dsp:sp>
    <dsp:sp modelId="{139FDF43-8329-415D-A4E2-F582F9037F6D}">
      <dsp:nvSpPr>
        <dsp:cNvPr id="0" name=""/>
        <dsp:cNvSpPr/>
      </dsp:nvSpPr>
      <dsp:spPr>
        <a:xfrm>
          <a:off x="527787" y="1137138"/>
          <a:ext cx="1698919" cy="1548228"/>
        </a:xfrm>
        <a:prstGeom prst="ellipse">
          <a:avLst/>
        </a:prstGeom>
        <a:solidFill>
          <a:schemeClr val="accent1">
            <a:shade val="80000"/>
            <a:alpha val="5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latin typeface="Adobe Arabic" panose="02040503050201020203" pitchFamily="18" charset="-78"/>
              <a:cs typeface="Adobe Arabic" panose="02040503050201020203" pitchFamily="18" charset="-78"/>
            </a:rPr>
            <a:t>Trading Recommendation Systems</a:t>
          </a:r>
        </a:p>
      </dsp:txBody>
      <dsp:txXfrm>
        <a:off x="687768" y="1537097"/>
        <a:ext cx="1019351" cy="85152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r">
              <a:defRPr sz="1200"/>
            </a:lvl1pPr>
          </a:lstStyle>
          <a:p>
            <a:endParaRPr lang="fa-IR"/>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l">
              <a:defRPr sz="1200"/>
            </a:lvl1pPr>
          </a:lstStyle>
          <a:p>
            <a:fld id="{C9BE61DC-EE3B-462B-B8F0-18201F00A74A}" type="datetimeFigureOut">
              <a:rPr lang="fa-IR" smtClean="0"/>
              <a:t>12/04/1440</a:t>
            </a:fld>
            <a:endParaRPr lang="fa-I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fa-IR"/>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a-IR" dirty="0"/>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r">
              <a:defRPr sz="1200"/>
            </a:lvl1pPr>
          </a:lstStyle>
          <a:p>
            <a:endParaRPr lang="fa-IR"/>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l">
              <a:defRPr sz="1200"/>
            </a:lvl1pPr>
          </a:lstStyle>
          <a:p>
            <a:fld id="{A663ED6A-C700-4809-A7B0-30E39783C9BE}" type="slidenum">
              <a:rPr lang="fa-IR" smtClean="0"/>
              <a:t>‹#›</a:t>
            </a:fld>
            <a:endParaRPr lang="fa-IR"/>
          </a:p>
        </p:txBody>
      </p:sp>
    </p:spTree>
    <p:extLst>
      <p:ext uri="{BB962C8B-B14F-4D97-AF65-F5344CB8AC3E}">
        <p14:creationId xmlns:p14="http://schemas.microsoft.com/office/powerpoint/2010/main" val="611833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a:t>
            </a:fld>
            <a:endParaRPr lang="fa-IR"/>
          </a:p>
        </p:txBody>
      </p:sp>
    </p:spTree>
    <p:extLst>
      <p:ext uri="{BB962C8B-B14F-4D97-AF65-F5344CB8AC3E}">
        <p14:creationId xmlns:p14="http://schemas.microsoft.com/office/powerpoint/2010/main" val="3377229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تمرکز روش ها در سالهای گذشته بر استفاده از متن کاوی برای سازماندهی به متن</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استفاده از تحلیل احساس برای بهبود دقت پیش بینی</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در واقع این رویدادها هستند که رفتار سرمایه­گذاران را تحت تاثیر قرار می­دهند و جریانی از اخبار این رویدادها را گزارش می دهد.</a:t>
            </a: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13</a:t>
            </a:fld>
            <a:endParaRPr lang="fa-IR"/>
          </a:p>
        </p:txBody>
      </p:sp>
    </p:spTree>
    <p:extLst>
      <p:ext uri="{BB962C8B-B14F-4D97-AF65-F5344CB8AC3E}">
        <p14:creationId xmlns:p14="http://schemas.microsoft.com/office/powerpoint/2010/main" val="361866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تمرکز روش ها در سالهای گذشته بر استفاده از متن کاوی برای سازماندهی به متن</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استفاده از تحلیل احساس برای بهبود دقت پیش بینی</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در واقع این رویدادها هستند که رفتار سرمایه­گذاران را تحت تاثیر قرار می­دهند و جریانی از اخبار این رویدادها را گزارش می دهد.</a:t>
            </a: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14</a:t>
            </a:fld>
            <a:endParaRPr lang="fa-IR"/>
          </a:p>
        </p:txBody>
      </p:sp>
    </p:spTree>
    <p:extLst>
      <p:ext uri="{BB962C8B-B14F-4D97-AF65-F5344CB8AC3E}">
        <p14:creationId xmlns:p14="http://schemas.microsoft.com/office/powerpoint/2010/main" val="89602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تمرکز روش ها در سالهای گذشته بر استفاده از متن کاوی برای سازماندهی به متن</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استفاده از تحلیل احساس برای بهبود دقت پیش بینی</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در واقع این رویدادها هستند که رفتار سرمایه­گذاران را تحت تاثیر قرار می­دهند و جریانی از اخبار این رویدادها را گزارش می دهد.</a:t>
            </a: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15</a:t>
            </a:fld>
            <a:endParaRPr lang="fa-IR"/>
          </a:p>
        </p:txBody>
      </p:sp>
    </p:spTree>
    <p:extLst>
      <p:ext uri="{BB962C8B-B14F-4D97-AF65-F5344CB8AC3E}">
        <p14:creationId xmlns:p14="http://schemas.microsoft.com/office/powerpoint/2010/main" val="508503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16</a:t>
            </a:fld>
            <a:endParaRPr lang="fa-IR"/>
          </a:p>
        </p:txBody>
      </p:sp>
    </p:spTree>
    <p:extLst>
      <p:ext uri="{BB962C8B-B14F-4D97-AF65-F5344CB8AC3E}">
        <p14:creationId xmlns:p14="http://schemas.microsoft.com/office/powerpoint/2010/main" val="221663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17</a:t>
            </a:fld>
            <a:endParaRPr lang="fa-IR"/>
          </a:p>
        </p:txBody>
      </p:sp>
    </p:spTree>
    <p:extLst>
      <p:ext uri="{BB962C8B-B14F-4D97-AF65-F5344CB8AC3E}">
        <p14:creationId xmlns:p14="http://schemas.microsoft.com/office/powerpoint/2010/main" val="1963422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18</a:t>
            </a:fld>
            <a:endParaRPr lang="fa-IR"/>
          </a:p>
        </p:txBody>
      </p:sp>
    </p:spTree>
    <p:extLst>
      <p:ext uri="{BB962C8B-B14F-4D97-AF65-F5344CB8AC3E}">
        <p14:creationId xmlns:p14="http://schemas.microsoft.com/office/powerpoint/2010/main" val="2190505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endParaRPr lang="fa-IR" dirty="0" smtClean="0"/>
              </a:p>
            </p:txBody>
          </p:sp>
        </mc:Choice>
        <mc:Fallback xmlns="">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smtClean="0"/>
                  <a:t>بیان تعریف ریاضی رویداد</a:t>
                </a:r>
              </a:p>
              <a:p>
                <a:pPr marL="171450" indent="-171450" algn="r" rtl="1">
                  <a:buFont typeface="Arial" panose="020B0604020202020204" pitchFamily="34" charset="0"/>
                  <a:buChar char="•"/>
                </a:pPr>
                <a:r>
                  <a:rPr lang="en-US" sz="1200" i="0"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a:t>𝜒</a:t>
                </a:r>
                <a:r>
                  <a:rPr lang="fa-IR" dirty="0" smtClean="0"/>
                  <a:t> تعریف ویژگی های زمانی (توزیع نمایی برای زمان بین ورود اسنادی که موضوع</a:t>
                </a:r>
                <a:r>
                  <a:rPr lang="fa-IR" baseline="0" dirty="0" smtClean="0"/>
                  <a:t> مشترکی دارند</a:t>
                </a:r>
                <a:r>
                  <a:rPr lang="fa-IR" dirty="0" smtClean="0"/>
                  <a:t>)، مکانی(توزیع پواسن برای تعداد ورود اسنادی که موضوع</a:t>
                </a:r>
                <a:r>
                  <a:rPr lang="fa-IR" baseline="0" dirty="0" smtClean="0"/>
                  <a:t> مشترکی دارند</a:t>
                </a:r>
                <a:r>
                  <a:rPr lang="fa-IR" dirty="0" smtClean="0"/>
                  <a:t>) و احساسی (که فعلا توزیع چند جمله ای گرفتم اما</a:t>
                </a:r>
                <a:r>
                  <a:rPr lang="fa-IR" baseline="0" dirty="0" smtClean="0"/>
                  <a:t> میشه توزیع رو تغییر داد و برای اسناد رتبه ی احساسی تعریف کرد</a:t>
                </a:r>
                <a:r>
                  <a:rPr lang="fa-IR" dirty="0" smtClean="0"/>
                  <a:t>)</a:t>
                </a:r>
                <a:endParaRPr lang="en-US" dirty="0" smtClean="0"/>
              </a:p>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fa-IR" sz="1200" dirty="0" smtClean="0">
                    <a:solidFill>
                      <a:schemeClr val="bg1"/>
                    </a:solidFill>
                    <a:cs typeface="B Nazanin" panose="00000400000000000000" pitchFamily="2" charset="-78"/>
                  </a:rPr>
                  <a:t> به معنای تعداد اسنادی که در هر برش زمانی با موضوع مربوط به این رویداد</a:t>
                </a:r>
                <a:r>
                  <a:rPr lang="fa-IR" sz="1200" baseline="0" dirty="0" smtClean="0">
                    <a:solidFill>
                      <a:schemeClr val="bg1"/>
                    </a:solidFill>
                    <a:cs typeface="B Nazanin" panose="00000400000000000000" pitchFamily="2" charset="-78"/>
                  </a:rPr>
                  <a:t> منتشر شدند هست. منظورم کاردینالیتی این مجموعه بوده </a:t>
                </a:r>
                <a:r>
                  <a:rPr lang="en-US" sz="1200" i="0">
                    <a:solidFill>
                      <a:schemeClr val="bg1"/>
                    </a:solidFill>
                    <a:latin typeface="Cambria Math" panose="02040503050406030204" pitchFamily="18" charset="0"/>
                    <a:ea typeface="Cambria Math" panose="02040503050406030204" pitchFamily="18" charset="0"/>
                    <a:cs typeface="B Nazanin" panose="00000400000000000000" pitchFamily="2" charset="-78"/>
                  </a:rPr>
                  <a:t>𝜑</a:t>
                </a:r>
                <a:r>
                  <a:rPr lang="en-US" sz="1200" i="0"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a:t>_</a:t>
                </a:r>
                <a:r>
                  <a:rPr lang="en-US" sz="1200" i="0">
                    <a:solidFill>
                      <a:schemeClr val="bg1"/>
                    </a:solidFill>
                    <a:latin typeface="Cambria Math" panose="02040503050406030204" pitchFamily="18" charset="0"/>
                    <a:cs typeface="B Nazanin" panose="00000400000000000000" pitchFamily="2" charset="-78"/>
                  </a:rPr>
                  <a:t>𝑡=</a:t>
                </a:r>
                <a:r>
                  <a:rPr lang="en-US" sz="1200" b="0" i="0" smtClean="0">
                    <a:solidFill>
                      <a:schemeClr val="bg1"/>
                    </a:solidFill>
                    <a:latin typeface="Cambria Math" panose="02040503050406030204" pitchFamily="18" charset="0"/>
                    <a:cs typeface="B Nazanin" panose="00000400000000000000" pitchFamily="2" charset="-78"/>
                  </a:rPr>
                  <a:t>||</a:t>
                </a:r>
                <a:r>
                  <a:rPr lang="en-US" sz="1200" i="0">
                    <a:solidFill>
                      <a:schemeClr val="bg1"/>
                    </a:solidFill>
                    <a:latin typeface="Cambria Math" panose="02040503050406030204" pitchFamily="18" charset="0"/>
                    <a:cs typeface="B Nazanin" panose="00000400000000000000" pitchFamily="2" charset="-78"/>
                  </a:rPr>
                  <a:t>〖〖{𝑑〗_(𝑖 )}〗_𝑡</a:t>
                </a:r>
                <a:r>
                  <a:rPr lang="en-US" sz="1200" b="0" i="0" smtClean="0">
                    <a:solidFill>
                      <a:schemeClr val="bg1"/>
                    </a:solidFill>
                    <a:latin typeface="Cambria Math" panose="02040503050406030204" pitchFamily="18" charset="0"/>
                    <a:cs typeface="B Nazanin" panose="00000400000000000000" pitchFamily="2" charset="-78"/>
                  </a:rPr>
                  <a:t> ||</a:t>
                </a:r>
                <a:endParaRPr lang="en-US" sz="1200" b="0" i="1" dirty="0" smtClean="0">
                  <a:solidFill>
                    <a:schemeClr val="bg1"/>
                  </a:solidFill>
                  <a:latin typeface="Cambria Math" panose="02040503050406030204" pitchFamily="18" charset="0"/>
                  <a:ea typeface="Cambria Math" panose="02040503050406030204" pitchFamily="18" charset="0"/>
                  <a:cs typeface="B Nazanin" panose="00000400000000000000" pitchFamily="2" charset="-78"/>
                </a:endParaRPr>
              </a:p>
              <a:p>
                <a:pPr algn="r" rtl="1"/>
                <a:endParaRPr lang="fa-IR" dirty="0" smtClean="0"/>
              </a:p>
            </p:txBody>
          </p:sp>
        </mc:Fallback>
      </mc:AlternateContent>
      <p:sp>
        <p:nvSpPr>
          <p:cNvPr id="4" name="Slide Number Placeholder 3"/>
          <p:cNvSpPr>
            <a:spLocks noGrp="1"/>
          </p:cNvSpPr>
          <p:nvPr>
            <p:ph type="sldNum" sz="quarter" idx="10"/>
          </p:nvPr>
        </p:nvSpPr>
        <p:spPr/>
        <p:txBody>
          <a:bodyPr/>
          <a:lstStyle/>
          <a:p>
            <a:fld id="{A663ED6A-C700-4809-A7B0-30E39783C9BE}" type="slidenum">
              <a:rPr lang="fa-IR" smtClean="0"/>
              <a:t>20</a:t>
            </a:fld>
            <a:endParaRPr lang="fa-IR"/>
          </a:p>
        </p:txBody>
      </p:sp>
    </p:spTree>
    <p:extLst>
      <p:ext uri="{BB962C8B-B14F-4D97-AF65-F5344CB8AC3E}">
        <p14:creationId xmlns:p14="http://schemas.microsoft.com/office/powerpoint/2010/main" val="1954341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lnSpc>
                <a:spcPct val="200000"/>
              </a:lnSpc>
              <a:buFont typeface="Arial" panose="020B0604020202020204" pitchFamily="34" charset="0"/>
              <a:buChar char="•"/>
            </a:pPr>
            <a:r>
              <a:rPr lang="fa-IR" dirty="0" smtClean="0"/>
              <a:t>با توجه به این</a:t>
            </a:r>
            <a:r>
              <a:rPr lang="fa-IR" baseline="0" dirty="0" smtClean="0"/>
              <a:t> که از برگزیت شناختی نداشتم از نتایج پیاده سازی هام برای مثالی که رویداد و الگوی انتشار و الگوی احساسی اون رو نشون بده استفاده کردم.</a:t>
            </a:r>
            <a:endParaRPr lang="fa-IR" dirty="0" smtClean="0"/>
          </a:p>
          <a:p>
            <a:pPr marL="171450" indent="-171450" algn="r" rtl="1">
              <a:lnSpc>
                <a:spcPct val="200000"/>
              </a:lnSpc>
              <a:buFont typeface="Arial" panose="020B0604020202020204" pitchFamily="34" charset="0"/>
              <a:buChar char="•"/>
            </a:pPr>
            <a:r>
              <a:rPr lang="fa-IR" dirty="0" smtClean="0"/>
              <a:t>در این اسلاید بر اساس خروجی که از پیاده سازی روش شناسایی</a:t>
            </a:r>
            <a:r>
              <a:rPr lang="fa-IR" baseline="0" dirty="0" smtClean="0"/>
              <a:t> رویداد داشتم نمودار اولی تعداد اسناد مربوط به برگزیت رو در تایم فریم روز نشون میده و در واقع همون الگوی انتشار یا امضای این رویداد هست </a:t>
            </a:r>
          </a:p>
          <a:p>
            <a:pPr marL="171450" indent="-171450" algn="r" rtl="1">
              <a:lnSpc>
                <a:spcPct val="200000"/>
              </a:lnSpc>
              <a:buFont typeface="Arial" panose="020B0604020202020204" pitchFamily="34" charset="0"/>
              <a:buChar char="•"/>
            </a:pPr>
            <a:r>
              <a:rPr lang="fa-IR" baseline="0" dirty="0" smtClean="0"/>
              <a:t>نمودار دوم لگاریتم بازگشت در قیمت بستن رو در تایم فریم ساعتی  نشون میده که در دو تا قله اون دقیقا اثر خبر مربوط به برگزیت در روز بعد دیده میشه </a:t>
            </a:r>
            <a:r>
              <a:rPr lang="fa-IR" baseline="0" dirty="0" smtClean="0">
                <a:sym typeface="Wingdings" panose="05000000000000000000" pitchFamily="2" charset="2"/>
              </a:rPr>
              <a:t>(( :</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21</a:t>
            </a:fld>
            <a:endParaRPr lang="fa-IR"/>
          </a:p>
        </p:txBody>
      </p:sp>
    </p:spTree>
    <p:extLst>
      <p:ext uri="{BB962C8B-B14F-4D97-AF65-F5344CB8AC3E}">
        <p14:creationId xmlns:p14="http://schemas.microsoft.com/office/powerpoint/2010/main" val="3363442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lnSpc>
                <a:spcPct val="200000"/>
              </a:lnSpc>
              <a:buFont typeface="Arial" panose="020B0604020202020204" pitchFamily="34" charset="0"/>
              <a:buNone/>
            </a:pPr>
            <a:r>
              <a:rPr lang="fa-IR" dirty="0" smtClean="0"/>
              <a:t>بازه</a:t>
            </a:r>
            <a:r>
              <a:rPr lang="fa-IR" baseline="0" dirty="0" smtClean="0"/>
              <a:t> ی این رویداد با برگزیت در اسلاید قبل همپوشانی دارد و هدف از آوردن این مثال بیان قوت روش در شناسایی رویدادهای همپوشان و مدلسازی تاثیر مشترک اون ها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22</a:t>
            </a:fld>
            <a:endParaRPr lang="fa-IR"/>
          </a:p>
        </p:txBody>
      </p:sp>
    </p:spTree>
    <p:extLst>
      <p:ext uri="{BB962C8B-B14F-4D97-AF65-F5344CB8AC3E}">
        <p14:creationId xmlns:p14="http://schemas.microsoft.com/office/powerpoint/2010/main" val="2011519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فلوچارت مراحل روش پیشنهادی در این اسلاید قرار دادم.</a:t>
            </a:r>
          </a:p>
          <a:p>
            <a:pPr algn="r" rtl="1"/>
            <a:endParaRPr lang="fa-IR" dirty="0" smtClean="0"/>
          </a:p>
          <a:p>
            <a:pPr algn="r" rtl="1"/>
            <a:r>
              <a:rPr lang="fa-IR" dirty="0" smtClean="0"/>
              <a:t>قسمت </a:t>
            </a:r>
            <a:r>
              <a:rPr lang="en-US" dirty="0" smtClean="0"/>
              <a:t>incremental clustering</a:t>
            </a:r>
            <a:r>
              <a:rPr lang="fa-IR" dirty="0" smtClean="0"/>
              <a:t> داره</a:t>
            </a:r>
            <a:r>
              <a:rPr lang="fa-IR" baseline="0" dirty="0" smtClean="0"/>
              <a:t> روز 7 اکتبر 2018  رو نشون میده که چطور اخبار دسته بندی موضوعی شدند و خوشه ایتالیا از همه بزرگتر شده</a:t>
            </a:r>
          </a:p>
          <a:p>
            <a:pPr algn="r" rtl="1"/>
            <a:r>
              <a:rPr lang="fa-IR" baseline="0" dirty="0" smtClean="0"/>
              <a:t>بعد هم خوشه ایتالیا که امروز شکل گرفته بوده رفته و در انباره رویدادها ادغام شده و در گام بعد برای رویدادهایی که داریم در امروز با توجه به پشتوانه ای که در انباره رویدادها دارند وزن اختصاص می دهیم و سری زمانی میزان قوت اخبار رو بر اساس </a:t>
            </a:r>
            <a:r>
              <a:rPr lang="en-US" baseline="0" dirty="0" smtClean="0"/>
              <a:t>significance</a:t>
            </a:r>
            <a:r>
              <a:rPr lang="fa-IR" baseline="0" dirty="0" smtClean="0"/>
              <a:t> رویدادهای همون روز حساب می کنیم و در نهایت مدل پیشگو داریم</a:t>
            </a:r>
          </a:p>
          <a:p>
            <a:pPr algn="r" rtl="1"/>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23</a:t>
            </a:fld>
            <a:endParaRPr lang="fa-IR"/>
          </a:p>
        </p:txBody>
      </p:sp>
    </p:spTree>
    <p:extLst>
      <p:ext uri="{BB962C8B-B14F-4D97-AF65-F5344CB8AC3E}">
        <p14:creationId xmlns:p14="http://schemas.microsoft.com/office/powerpoint/2010/main" val="370906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از جمله ویژگی</a:t>
            </a:r>
            <a:r>
              <a:rPr lang="fa-IR" baseline="0" dirty="0" smtClean="0"/>
              <a:t> های داده های  متنی در اخبار و شبکه های اجتماعی بدون ساختار بودن آن هاست. در طی سه دهه ی گذشته ابتدا روش های زیادی با تحلیل فنی مبتنی بر تعداد اخبار یا تحلیل احساس توسط یک خبره ی انسانی به بررسی تاثیر رسانه بر سرمایه گذاران و پیش بینی بازار پرداخته اند. تمرکز روش ها در سال های اخیر استفاده از روش های متن کاوی در استخراج اطلاعات بوده است. از اطلاعات استخراج شده حاصل از اعمال روش های متن کاوی در سه حوزه ی  تحلیل رفتار سرمایه گذاران و  سیستم های توصیه گر استراتژی تجارت  ، مدل های پیشگو مبتنی بر یادگیری ماشین استفاده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a:t>
            </a:fld>
            <a:endParaRPr lang="fa-IR"/>
          </a:p>
        </p:txBody>
      </p:sp>
    </p:spTree>
    <p:extLst>
      <p:ext uri="{BB962C8B-B14F-4D97-AF65-F5344CB8AC3E}">
        <p14:creationId xmlns:p14="http://schemas.microsoft.com/office/powerpoint/2010/main" val="7229559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Low" rtl="1">
              <a:lnSpc>
                <a:spcPct val="150000"/>
              </a:lnSpc>
              <a:spcAft>
                <a:spcPts val="600"/>
              </a:spcAft>
              <a:buFont typeface="Wingdings" panose="05000000000000000000" pitchFamily="2" charset="2"/>
              <a:buChar char="q"/>
            </a:pP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در تحقیق انجام شده دسته ی بسیار کمی از روش ها به بررسی تاثیر اخبار بر بازار فارکس پرداخته­اند.</a:t>
            </a:r>
          </a:p>
          <a:p>
            <a:pPr marL="285750" indent="-285750" algn="justLow" rtl="1">
              <a:lnSpc>
                <a:spcPct val="150000"/>
              </a:lnSpc>
              <a:spcAft>
                <a:spcPts val="600"/>
              </a:spcAft>
              <a:buFont typeface="Wingdings" panose="05000000000000000000" pitchFamily="2" charset="2"/>
              <a:buChar char="q"/>
            </a:pP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 طراحی </a:t>
            </a:r>
            <a:r>
              <a:rPr lang="en-US"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 scraper</a:t>
            </a: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برای جمع آوری اخبار مرتبط با فارکس از وب سایت­های مهم خبری (آگوست 2018 تا کنون</a:t>
            </a:r>
          </a:p>
          <a:p>
            <a:pPr marL="285750" indent="-285750" algn="justLow" rtl="1">
              <a:lnSpc>
                <a:spcPct val="150000"/>
              </a:lnSpc>
              <a:spcAft>
                <a:spcPts val="600"/>
              </a:spcAft>
              <a:buFont typeface="Wingdings" panose="05000000000000000000" pitchFamily="2" charset="2"/>
              <a:buChar char="q"/>
            </a:pP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 برای هر آیتم خبری عنوان، متن خبر ، جفت ارز مرتبط و زمان انتشار جمع آوری شده است</a:t>
            </a:r>
          </a:p>
          <a:p>
            <a:pPr marL="285750" indent="-285750" algn="justLow" rtl="1">
              <a:lnSpc>
                <a:spcPct val="150000"/>
              </a:lnSpc>
              <a:spcAft>
                <a:spcPts val="600"/>
              </a:spcAft>
              <a:buFont typeface="Wingdings" panose="05000000000000000000" pitchFamily="2" charset="2"/>
              <a:buChar char="q"/>
            </a:pP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داده های بورس مربوط به جفت ارزهای اصلی از بروکر </a:t>
            </a:r>
            <a:r>
              <a:rPr lang="en-US"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FXTM </a:t>
            </a:r>
            <a:r>
              <a:rPr lang="fa-IR"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 تحت محیط متا تریدر دریافت شده است.</a:t>
            </a:r>
            <a:endParaRPr lang="en-US" sz="1200"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endParaRP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24</a:t>
            </a:fld>
            <a:endParaRPr lang="fa-IR"/>
          </a:p>
        </p:txBody>
      </p:sp>
    </p:spTree>
    <p:extLst>
      <p:ext uri="{BB962C8B-B14F-4D97-AF65-F5344CB8AC3E}">
        <p14:creationId xmlns:p14="http://schemas.microsoft.com/office/powerpoint/2010/main" val="12446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پیشنهاد مدل پیشگو </a:t>
            </a:r>
          </a:p>
          <a:p>
            <a:pPr algn="r" rtl="1"/>
            <a:endParaRPr lang="fa-IR" dirty="0" smtClean="0"/>
          </a:p>
          <a:p>
            <a:pPr algn="r" rtl="1"/>
            <a:r>
              <a:rPr lang="fa-IR" dirty="0" smtClean="0"/>
              <a:t>حالت اول از مدل پیشگویی که برای امضا داشتم استفاده کنیم</a:t>
            </a:r>
          </a:p>
          <a:p>
            <a:pPr algn="r" rtl="1"/>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25</a:t>
            </a:fld>
            <a:endParaRPr lang="fa-IR"/>
          </a:p>
        </p:txBody>
      </p:sp>
    </p:spTree>
    <p:extLst>
      <p:ext uri="{BB962C8B-B14F-4D97-AF65-F5344CB8AC3E}">
        <p14:creationId xmlns:p14="http://schemas.microsoft.com/office/powerpoint/2010/main" val="2259330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26</a:t>
            </a:fld>
            <a:endParaRPr lang="fa-IR"/>
          </a:p>
        </p:txBody>
      </p:sp>
    </p:spTree>
    <p:extLst>
      <p:ext uri="{BB962C8B-B14F-4D97-AF65-F5344CB8AC3E}">
        <p14:creationId xmlns:p14="http://schemas.microsoft.com/office/powerpoint/2010/main" val="3149048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27</a:t>
            </a:fld>
            <a:endParaRPr lang="fa-IR"/>
          </a:p>
        </p:txBody>
      </p:sp>
    </p:spTree>
    <p:extLst>
      <p:ext uri="{BB962C8B-B14F-4D97-AF65-F5344CB8AC3E}">
        <p14:creationId xmlns:p14="http://schemas.microsoft.com/office/powerpoint/2010/main" val="1467844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28</a:t>
            </a:fld>
            <a:endParaRPr lang="fa-IR"/>
          </a:p>
        </p:txBody>
      </p:sp>
    </p:spTree>
    <p:extLst>
      <p:ext uri="{BB962C8B-B14F-4D97-AF65-F5344CB8AC3E}">
        <p14:creationId xmlns:p14="http://schemas.microsoft.com/office/powerpoint/2010/main" val="542055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29</a:t>
            </a:fld>
            <a:endParaRPr lang="fa-IR"/>
          </a:p>
        </p:txBody>
      </p:sp>
    </p:spTree>
    <p:extLst>
      <p:ext uri="{BB962C8B-B14F-4D97-AF65-F5344CB8AC3E}">
        <p14:creationId xmlns:p14="http://schemas.microsoft.com/office/powerpoint/2010/main" val="3199820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مدل ارائه شده بر پایه ی یافته های تحقیق</a:t>
            </a:r>
            <a:r>
              <a:rPr lang="fa-IR" baseline="0" dirty="0" smtClean="0"/>
              <a:t> های تحلیل رفتار بنا شده است.</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30</a:t>
            </a:fld>
            <a:endParaRPr lang="fa-IR"/>
          </a:p>
        </p:txBody>
      </p:sp>
    </p:spTree>
    <p:extLst>
      <p:ext uri="{BB962C8B-B14F-4D97-AF65-F5344CB8AC3E}">
        <p14:creationId xmlns:p14="http://schemas.microsoft.com/office/powerpoint/2010/main" val="2195790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32</a:t>
            </a:fld>
            <a:endParaRPr lang="fa-IR"/>
          </a:p>
        </p:txBody>
      </p:sp>
    </p:spTree>
    <p:extLst>
      <p:ext uri="{BB962C8B-B14F-4D97-AF65-F5344CB8AC3E}">
        <p14:creationId xmlns:p14="http://schemas.microsoft.com/office/powerpoint/2010/main" val="1222316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fa-IR" sz="1200" kern="1200" dirty="0" smtClean="0">
              <a:solidFill>
                <a:schemeClr val="tx1"/>
              </a:solidFill>
              <a:effectLst/>
              <a:latin typeface="+mn-lt"/>
              <a:ea typeface="+mn-ea"/>
              <a:cs typeface="+mn-cs"/>
            </a:endParaRPr>
          </a:p>
          <a:p>
            <a:pPr algn="r" rtl="1"/>
            <a:r>
              <a:rPr lang="fa-IR" dirty="0" smtClean="0"/>
              <a:t>پیشنهاد مدل پیشگو </a:t>
            </a:r>
          </a:p>
          <a:p>
            <a:pPr algn="r" rtl="1"/>
            <a:endParaRPr lang="fa-IR" dirty="0" smtClean="0"/>
          </a:p>
          <a:p>
            <a:pPr algn="r" rtl="1"/>
            <a:r>
              <a:rPr lang="fa-IR" dirty="0" smtClean="0"/>
              <a:t>حالت اول از مدل پیشگویی که برای امضا داشتم استفاده کنیم</a:t>
            </a:r>
          </a:p>
          <a:p>
            <a:pPr algn="r" rtl="1"/>
            <a:endParaRPr lang="fa-IR" dirty="0" smtClean="0"/>
          </a:p>
          <a:p>
            <a:pPr algn="r" rtl="1"/>
            <a:r>
              <a:rPr lang="fa-IR" sz="1200" kern="1200" dirty="0" smtClean="0">
                <a:solidFill>
                  <a:schemeClr val="tx1"/>
                </a:solidFill>
                <a:effectLst/>
                <a:latin typeface="+mn-lt"/>
                <a:ea typeface="+mn-ea"/>
                <a:cs typeface="+mn-cs"/>
              </a:rPr>
              <a:t>جالت دوم پیشنهاد ساختار شبکه بر</a:t>
            </a:r>
            <a:r>
              <a:rPr lang="fa-IR" sz="1200" kern="1200" baseline="0" dirty="0" smtClean="0">
                <a:solidFill>
                  <a:schemeClr val="tx1"/>
                </a:solidFill>
                <a:effectLst/>
                <a:latin typeface="+mn-lt"/>
                <a:ea typeface="+mn-ea"/>
                <a:cs typeface="+mn-cs"/>
              </a:rPr>
              <a:t> اساس آنتروپی منتقل شده </a:t>
            </a:r>
          </a:p>
          <a:p>
            <a:pPr algn="r" rtl="1"/>
            <a:endParaRPr lang="fa-IR" sz="1200" kern="1200" dirty="0" smtClean="0">
              <a:solidFill>
                <a:schemeClr val="tx1"/>
              </a:solidFill>
              <a:effectLst/>
              <a:latin typeface="+mn-lt"/>
              <a:ea typeface="+mn-ea"/>
              <a:cs typeface="+mn-cs"/>
            </a:endParaRPr>
          </a:p>
          <a:p>
            <a:pPr algn="r" rtl="1"/>
            <a:r>
              <a:rPr lang="fa-IR" sz="1200" kern="1200" dirty="0" smtClean="0">
                <a:solidFill>
                  <a:schemeClr val="tx1"/>
                </a:solidFill>
                <a:effectLst/>
                <a:latin typeface="+mn-lt"/>
                <a:ea typeface="+mn-ea"/>
                <a:cs typeface="+mn-cs"/>
              </a:rPr>
              <a:t>در مطالعه­ی جهت جریان اطلاعات میان دو سری زمانی بلاک بندی شده از معیار آنتروپی منتقل شده استفاده می­شود. </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33</a:t>
            </a:fld>
            <a:endParaRPr lang="fa-IR"/>
          </a:p>
        </p:txBody>
      </p:sp>
    </p:spTree>
    <p:extLst>
      <p:ext uri="{BB962C8B-B14F-4D97-AF65-F5344CB8AC3E}">
        <p14:creationId xmlns:p14="http://schemas.microsoft.com/office/powerpoint/2010/main" val="429988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در حالت اول برای حذف رویدادها شرطی گذاشتم که مثلا اگه برای مدتی بیش از زمان</a:t>
            </a:r>
            <a:r>
              <a:rPr lang="fa-IR" baseline="0" dirty="0" smtClean="0"/>
              <a:t> انتظار ما خبر راجع به یک رویداد نیومد اون رویداد رو حذف یا فراموش کنیم</a:t>
            </a:r>
          </a:p>
          <a:p>
            <a:pPr algn="r" rtl="1"/>
            <a:endParaRPr lang="fa-IR" baseline="0" dirty="0" smtClean="0"/>
          </a:p>
          <a:p>
            <a:pPr algn="r" rtl="1"/>
            <a:r>
              <a:rPr lang="fa-IR" baseline="0" dirty="0" smtClean="0"/>
              <a:t>در حالت دوم هم ممکنه خبر رو رویداد بیاد اما از موضوع اصلی اون رویداد فاصله گرفته باشه </a:t>
            </a:r>
          </a:p>
          <a:p>
            <a:pPr algn="r" rtl="1"/>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34</a:t>
            </a:fld>
            <a:endParaRPr lang="fa-IR"/>
          </a:p>
        </p:txBody>
      </p:sp>
    </p:spTree>
    <p:extLst>
      <p:ext uri="{BB962C8B-B14F-4D97-AF65-F5344CB8AC3E}">
        <p14:creationId xmlns:p14="http://schemas.microsoft.com/office/powerpoint/2010/main" val="2083869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محققان با</a:t>
            </a:r>
            <a:r>
              <a:rPr lang="fa-IR" baseline="0" dirty="0" smtClean="0"/>
              <a:t> سه دیدگاه مختلف به اقتصاد رفتاری پرداخته اند.. افرادی که دید علم کامپیوتر داشتند سعی داشتند در جهت ارائه ی سیستم های پشتیبان تصمیم مبتنی بر روش های متن کاوی قدم بردارند. در ادامه به بیان مرور ادبیات در این حوزه می پردازیم. در کنار مرور به بیان مفاهیم پایه هم خواهیم پرداخت. </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a:t>
            </a:fld>
            <a:endParaRPr lang="fa-IR"/>
          </a:p>
        </p:txBody>
      </p:sp>
    </p:spTree>
    <p:extLst>
      <p:ext uri="{BB962C8B-B14F-4D97-AF65-F5344CB8AC3E}">
        <p14:creationId xmlns:p14="http://schemas.microsoft.com/office/powerpoint/2010/main" val="39698242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fa-IR" dirty="0" smtClean="0"/>
                  <a:t>پاسخ به این</a:t>
                </a:r>
                <a:r>
                  <a:rPr lang="fa-IR" baseline="0" dirty="0" smtClean="0"/>
                  <a:t> سوال که اگر لغتی در سند خبری بود که قبلا در مدل ما وجود نداشت چه اتفاقی می افته؟</a:t>
                </a:r>
              </a:p>
              <a:p>
                <a:pPr algn="r" rtl="1"/>
                <a:endParaRPr lang="fa-IR" baseline="0" dirty="0" smtClean="0"/>
              </a:p>
              <a:p>
                <a:pPr algn="r" rtl="1"/>
                <a:r>
                  <a:rPr lang="fa-IR" baseline="0" dirty="0" smtClean="0"/>
                  <a:t>در این حالت از بقیه می پرسیم (مدل </a:t>
                </a:r>
                <a14:m>
                  <m:oMath xmlns:m="http://schemas.openxmlformats.org/officeDocument/2006/math">
                    <m:r>
                      <m:rPr>
                        <m:sty m:val="p"/>
                      </m:rPr>
                      <a:rPr lang="en-US" sz="1200" b="0" i="0" smtClean="0">
                        <a:solidFill>
                          <a:schemeClr val="bg1"/>
                        </a:solidFill>
                        <a:latin typeface="Cambria Math" panose="02040503050406030204" pitchFamily="18" charset="0"/>
                        <a:ea typeface="Cambria Math" panose="02040503050406030204" pitchFamily="18" charset="0"/>
                      </a:rPr>
                      <m:t>Pre</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train</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googl</m:t>
                    </m:r>
                    <m:r>
                      <a:rPr lang="en-US" sz="1200" b="0" i="1" smtClean="0">
                        <a:solidFill>
                          <a:schemeClr val="bg1"/>
                        </a:solidFill>
                        <a:latin typeface="Cambria Math" panose="02040503050406030204" pitchFamily="18" charset="0"/>
                        <a:ea typeface="Cambria Math" panose="02040503050406030204" pitchFamily="18" charset="0"/>
                      </a:rPr>
                      <m:t>𝑒</m:t>
                    </m:r>
                    <m:r>
                      <a:rPr lang="en-US" sz="1200" b="0" i="1" smtClean="0">
                        <a:solidFill>
                          <a:schemeClr val="bg1"/>
                        </a:solidFill>
                        <a:latin typeface="Cambria Math" panose="02040503050406030204" pitchFamily="18" charset="0"/>
                        <a:ea typeface="Cambria Math" panose="02040503050406030204" pitchFamily="18" charset="0"/>
                      </a:rPr>
                      <m:t>  , </m:t>
                    </m:r>
                    <m:r>
                      <a:rPr lang="en-US" sz="1200" b="0" i="1" smtClean="0">
                        <a:solidFill>
                          <a:schemeClr val="bg1"/>
                        </a:solidFill>
                        <a:latin typeface="Cambria Math" panose="02040503050406030204" pitchFamily="18" charset="0"/>
                        <a:ea typeface="Cambria Math" panose="02040503050406030204" pitchFamily="18" charset="0"/>
                      </a:rPr>
                      <m:t>𝑝𝑟𝑒</m:t>
                    </m:r>
                    <m:r>
                      <a:rPr lang="en-US" sz="1200" b="0" i="1" smtClean="0">
                        <a:solidFill>
                          <a:schemeClr val="bg1"/>
                        </a:solidFill>
                        <a:latin typeface="Cambria Math" panose="02040503050406030204" pitchFamily="18" charset="0"/>
                        <a:ea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𝑡𝑟𝑎𝑖𝑛</m:t>
                    </m:r>
                    <m:r>
                      <a:rPr lang="en-US" sz="1200" b="0" i="1" smtClean="0">
                        <a:solidFill>
                          <a:schemeClr val="bg1"/>
                        </a:solidFill>
                        <a:latin typeface="Cambria Math" panose="02040503050406030204" pitchFamily="18" charset="0"/>
                        <a:ea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𝐺𝑙𝑜𝑣𝑒</m:t>
                    </m:r>
                  </m:oMath>
                </a14:m>
                <a:r>
                  <a:rPr lang="fa-IR" dirty="0" smtClean="0"/>
                  <a:t>) این مدل ها در مقالات بهشون استناد میشه و روی میلیون ها سند متنی خبری آموزش دیده اند.</a:t>
                </a:r>
              </a:p>
              <a:p>
                <a:pPr algn="r" rtl="1"/>
                <a:endParaRPr lang="fa-IR" dirty="0"/>
              </a:p>
            </p:txBody>
          </p:sp>
        </mc:Choice>
        <mc:Fallback xmlns="">
          <p:sp>
            <p:nvSpPr>
              <p:cNvPr id="3" name="Notes Placeholder 2"/>
              <p:cNvSpPr>
                <a:spLocks noGrp="1"/>
              </p:cNvSpPr>
              <p:nvPr>
                <p:ph type="body" idx="1"/>
              </p:nvPr>
            </p:nvSpPr>
            <p:spPr/>
            <p:txBody>
              <a:bodyPr/>
              <a:lstStyle/>
              <a:p>
                <a:pPr algn="r" rtl="1"/>
                <a:r>
                  <a:rPr lang="fa-IR" dirty="0" smtClean="0"/>
                  <a:t>پاسخ به این</a:t>
                </a:r>
                <a:r>
                  <a:rPr lang="fa-IR" baseline="0" dirty="0" smtClean="0"/>
                  <a:t> سوال که اگر لغتی در سند خبری بود که قبلا در مدل ما وجود نداشت چه اتفاقی می افته؟</a:t>
                </a:r>
              </a:p>
              <a:p>
                <a:pPr algn="r" rtl="1"/>
                <a:endParaRPr lang="fa-IR" baseline="0" dirty="0" smtClean="0"/>
              </a:p>
              <a:p>
                <a:pPr algn="r" rtl="1"/>
                <a:r>
                  <a:rPr lang="fa-IR" baseline="0" dirty="0" smtClean="0"/>
                  <a:t>در این حالت از بقیه می پرسیم (مدل </a:t>
                </a:r>
                <a:r>
                  <a:rPr lang="en-US" sz="1200" b="0" i="0" smtClean="0">
                    <a:solidFill>
                      <a:schemeClr val="bg1"/>
                    </a:solidFill>
                    <a:latin typeface="Cambria Math" panose="02040503050406030204" pitchFamily="18" charset="0"/>
                    <a:ea typeface="Cambria Math" panose="02040503050406030204" pitchFamily="18" charset="0"/>
                  </a:rPr>
                  <a:t>Pre train googl𝑒  , 𝑝𝑟𝑒 𝑡𝑟𝑎𝑖𝑛 𝐺𝑙𝑜𝑣𝑒</a:t>
                </a:r>
                <a:r>
                  <a:rPr lang="fa-IR" dirty="0" smtClean="0"/>
                  <a:t>) این مدل ها در مقالات بهشون استناد میشه </a:t>
                </a:r>
              </a:p>
              <a:p>
                <a:pPr algn="r" rtl="1"/>
                <a:endParaRPr lang="fa-IR" dirty="0"/>
              </a:p>
            </p:txBody>
          </p:sp>
        </mc:Fallback>
      </mc:AlternateContent>
      <p:sp>
        <p:nvSpPr>
          <p:cNvPr id="4" name="Slide Number Placeholder 3"/>
          <p:cNvSpPr>
            <a:spLocks noGrp="1"/>
          </p:cNvSpPr>
          <p:nvPr>
            <p:ph type="sldNum" sz="quarter" idx="10"/>
          </p:nvPr>
        </p:nvSpPr>
        <p:spPr/>
        <p:txBody>
          <a:bodyPr/>
          <a:lstStyle/>
          <a:p>
            <a:fld id="{A663ED6A-C700-4809-A7B0-30E39783C9BE}" type="slidenum">
              <a:rPr lang="fa-IR" smtClean="0"/>
              <a:t>35</a:t>
            </a:fld>
            <a:endParaRPr lang="fa-IR"/>
          </a:p>
        </p:txBody>
      </p:sp>
    </p:spTree>
    <p:extLst>
      <p:ext uri="{BB962C8B-B14F-4D97-AF65-F5344CB8AC3E}">
        <p14:creationId xmlns:p14="http://schemas.microsoft.com/office/powerpoint/2010/main" val="796329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r" rtl="1"/>
                <a:r>
                  <a:rPr lang="fa-IR" dirty="0" smtClean="0"/>
                  <a:t>پاسخ به این</a:t>
                </a:r>
                <a:r>
                  <a:rPr lang="fa-IR" baseline="0" dirty="0" smtClean="0"/>
                  <a:t> سوال که اگر لغتی در سند خبری بود که قبلا در مدل ما وجود نداشت چه اتفاقی می افته؟</a:t>
                </a:r>
              </a:p>
              <a:p>
                <a:pPr algn="r" rtl="1"/>
                <a:endParaRPr lang="fa-IR" baseline="0" dirty="0" smtClean="0"/>
              </a:p>
              <a:p>
                <a:pPr algn="r" rtl="1"/>
                <a:r>
                  <a:rPr lang="fa-IR" baseline="0" dirty="0" smtClean="0"/>
                  <a:t>در این حالت از بقیه می پرسیم (مدل </a:t>
                </a:r>
                <a14:m>
                  <m:oMath xmlns:m="http://schemas.openxmlformats.org/officeDocument/2006/math">
                    <m:r>
                      <m:rPr>
                        <m:sty m:val="p"/>
                      </m:rPr>
                      <a:rPr lang="en-US" sz="1200" b="0" i="0" smtClean="0">
                        <a:solidFill>
                          <a:schemeClr val="bg1"/>
                        </a:solidFill>
                        <a:latin typeface="Cambria Math" panose="02040503050406030204" pitchFamily="18" charset="0"/>
                        <a:ea typeface="Cambria Math" panose="02040503050406030204" pitchFamily="18" charset="0"/>
                      </a:rPr>
                      <m:t>Pre</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train</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googl</m:t>
                    </m:r>
                    <m:r>
                      <a:rPr lang="en-US" sz="1200" b="0" i="1" smtClean="0">
                        <a:solidFill>
                          <a:schemeClr val="bg1"/>
                        </a:solidFill>
                        <a:latin typeface="Cambria Math" panose="02040503050406030204" pitchFamily="18" charset="0"/>
                        <a:ea typeface="Cambria Math" panose="02040503050406030204" pitchFamily="18" charset="0"/>
                      </a:rPr>
                      <m:t>𝑒</m:t>
                    </m:r>
                    <m:r>
                      <a:rPr lang="en-US" sz="1200" b="0" i="1" smtClean="0">
                        <a:solidFill>
                          <a:schemeClr val="bg1"/>
                        </a:solidFill>
                        <a:latin typeface="Cambria Math" panose="02040503050406030204" pitchFamily="18" charset="0"/>
                        <a:ea typeface="Cambria Math" panose="02040503050406030204" pitchFamily="18" charset="0"/>
                      </a:rPr>
                      <m:t>  , </m:t>
                    </m:r>
                    <m:r>
                      <a:rPr lang="en-US" sz="1200" b="0" i="1" smtClean="0">
                        <a:solidFill>
                          <a:schemeClr val="bg1"/>
                        </a:solidFill>
                        <a:latin typeface="Cambria Math" panose="02040503050406030204" pitchFamily="18" charset="0"/>
                        <a:ea typeface="Cambria Math" panose="02040503050406030204" pitchFamily="18" charset="0"/>
                      </a:rPr>
                      <m:t>𝑝𝑟𝑒</m:t>
                    </m:r>
                    <m:r>
                      <a:rPr lang="en-US" sz="1200" b="0" i="1" smtClean="0">
                        <a:solidFill>
                          <a:schemeClr val="bg1"/>
                        </a:solidFill>
                        <a:latin typeface="Cambria Math" panose="02040503050406030204" pitchFamily="18" charset="0"/>
                        <a:ea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𝑡𝑟𝑎𝑖𝑛</m:t>
                    </m:r>
                    <m:r>
                      <a:rPr lang="en-US" sz="1200" b="0" i="1" smtClean="0">
                        <a:solidFill>
                          <a:schemeClr val="bg1"/>
                        </a:solidFill>
                        <a:latin typeface="Cambria Math" panose="02040503050406030204" pitchFamily="18" charset="0"/>
                        <a:ea typeface="Cambria Math" panose="02040503050406030204" pitchFamily="18" charset="0"/>
                      </a:rPr>
                      <m:t> </m:t>
                    </m:r>
                    <m:r>
                      <a:rPr lang="en-US" sz="1200" b="0" i="1" smtClean="0">
                        <a:solidFill>
                          <a:schemeClr val="bg1"/>
                        </a:solidFill>
                        <a:latin typeface="Cambria Math" panose="02040503050406030204" pitchFamily="18" charset="0"/>
                        <a:ea typeface="Cambria Math" panose="02040503050406030204" pitchFamily="18" charset="0"/>
                      </a:rPr>
                      <m:t>𝐺𝑙𝑜𝑣𝑒</m:t>
                    </m:r>
                  </m:oMath>
                </a14:m>
                <a:r>
                  <a:rPr lang="fa-IR" dirty="0" smtClean="0"/>
                  <a:t>) این مدل ها در مقالات بهشون استناد میشه و روی میلیون ها سند متنی خبری آموزش دیده اند.</a:t>
                </a:r>
              </a:p>
              <a:p>
                <a:pPr algn="r" rtl="1"/>
                <a:endParaRPr lang="fa-IR" dirty="0"/>
              </a:p>
            </p:txBody>
          </p:sp>
        </mc:Choice>
        <mc:Fallback xmlns="">
          <p:sp>
            <p:nvSpPr>
              <p:cNvPr id="3" name="Notes Placeholder 2"/>
              <p:cNvSpPr>
                <a:spLocks noGrp="1"/>
              </p:cNvSpPr>
              <p:nvPr>
                <p:ph type="body" idx="1"/>
              </p:nvPr>
            </p:nvSpPr>
            <p:spPr/>
            <p:txBody>
              <a:bodyPr/>
              <a:lstStyle/>
              <a:p>
                <a:pPr algn="r" rtl="1"/>
                <a:r>
                  <a:rPr lang="fa-IR" dirty="0" smtClean="0"/>
                  <a:t>پاسخ به این</a:t>
                </a:r>
                <a:r>
                  <a:rPr lang="fa-IR" baseline="0" dirty="0" smtClean="0"/>
                  <a:t> سوال که اگر لغتی در سند خبری بود که قبلا در مدل ما وجود نداشت چه اتفاقی می افته؟</a:t>
                </a:r>
              </a:p>
              <a:p>
                <a:pPr algn="r" rtl="1"/>
                <a:endParaRPr lang="fa-IR" baseline="0" dirty="0" smtClean="0"/>
              </a:p>
              <a:p>
                <a:pPr algn="r" rtl="1"/>
                <a:r>
                  <a:rPr lang="fa-IR" baseline="0" dirty="0" smtClean="0"/>
                  <a:t>در این حالت از بقیه می پرسیم (مدل </a:t>
                </a:r>
                <a:r>
                  <a:rPr lang="en-US" sz="1200" b="0" i="0" smtClean="0">
                    <a:solidFill>
                      <a:schemeClr val="bg1"/>
                    </a:solidFill>
                    <a:latin typeface="Cambria Math" panose="02040503050406030204" pitchFamily="18" charset="0"/>
                    <a:ea typeface="Cambria Math" panose="02040503050406030204" pitchFamily="18" charset="0"/>
                  </a:rPr>
                  <a:t>Pre train googl𝑒  , 𝑝𝑟𝑒 𝑡𝑟𝑎𝑖𝑛 𝐺𝑙𝑜𝑣𝑒</a:t>
                </a:r>
                <a:r>
                  <a:rPr lang="fa-IR" dirty="0" smtClean="0"/>
                  <a:t>) این مدل ها در مقالات بهشون استناد میشه </a:t>
                </a:r>
              </a:p>
              <a:p>
                <a:pPr algn="r" rtl="1"/>
                <a:endParaRPr lang="fa-IR" dirty="0"/>
              </a:p>
            </p:txBody>
          </p:sp>
        </mc:Fallback>
      </mc:AlternateContent>
      <p:sp>
        <p:nvSpPr>
          <p:cNvPr id="4" name="Slide Number Placeholder 3"/>
          <p:cNvSpPr>
            <a:spLocks noGrp="1"/>
          </p:cNvSpPr>
          <p:nvPr>
            <p:ph type="sldNum" sz="quarter" idx="10"/>
          </p:nvPr>
        </p:nvSpPr>
        <p:spPr/>
        <p:txBody>
          <a:bodyPr/>
          <a:lstStyle/>
          <a:p>
            <a:fld id="{A663ED6A-C700-4809-A7B0-30E39783C9BE}" type="slidenum">
              <a:rPr lang="fa-IR" smtClean="0"/>
              <a:t>36</a:t>
            </a:fld>
            <a:endParaRPr lang="fa-IR"/>
          </a:p>
        </p:txBody>
      </p:sp>
    </p:spTree>
    <p:extLst>
      <p:ext uri="{BB962C8B-B14F-4D97-AF65-F5344CB8AC3E}">
        <p14:creationId xmlns:p14="http://schemas.microsoft.com/office/powerpoint/2010/main" val="1973364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37</a:t>
            </a:fld>
            <a:endParaRPr lang="fa-IR"/>
          </a:p>
        </p:txBody>
      </p:sp>
    </p:spTree>
    <p:extLst>
      <p:ext uri="{BB962C8B-B14F-4D97-AF65-F5344CB8AC3E}">
        <p14:creationId xmlns:p14="http://schemas.microsoft.com/office/powerpoint/2010/main" val="3264618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در این اسلاید نمودار پراکندگی انواع بازارهای مالی مطالعه شده در منابع</a:t>
            </a:r>
            <a:r>
              <a:rPr lang="fa-IR" baseline="0" dirty="0" smtClean="0"/>
              <a:t> مرور بیان شده است. </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4</a:t>
            </a:fld>
            <a:endParaRPr lang="fa-IR"/>
          </a:p>
        </p:txBody>
      </p:sp>
    </p:spTree>
    <p:extLst>
      <p:ext uri="{BB962C8B-B14F-4D97-AF65-F5344CB8AC3E}">
        <p14:creationId xmlns:p14="http://schemas.microsoft.com/office/powerpoint/2010/main" val="151465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r" defTabSz="914400" rtl="1" eaLnBrk="1" fontAlgn="auto" latinLnBrk="0" hangingPunct="1">
              <a:lnSpc>
                <a:spcPct val="100000"/>
              </a:lnSpc>
              <a:spcBef>
                <a:spcPts val="0"/>
              </a:spcBef>
              <a:spcAft>
                <a:spcPts val="0"/>
              </a:spcAft>
              <a:buClrTx/>
              <a:buSzTx/>
              <a:buFontTx/>
              <a:buNone/>
              <a:tabLst/>
              <a:defRPr/>
            </a:pPr>
            <a:r>
              <a:rPr lang="fa-IR" dirty="0" smtClean="0">
                <a:solidFill>
                  <a:schemeClr val="bg1"/>
                </a:solidFill>
                <a:latin typeface="Times New Roman" panose="02020603050405020304" pitchFamily="18" charset="0"/>
                <a:ea typeface="Calibri" panose="020F0502020204030204" pitchFamily="34" charset="0"/>
                <a:cs typeface="B Nazanin" panose="00000400000000000000" pitchFamily="2" charset="-78"/>
              </a:rPr>
              <a:t>در مرور انجام شده استخراج اطلاعات از متون وبی جهت کشف دانش در سه حوزه­ی تحلیل رفتار سرمایه­گذاران بر پایه­ی آزمون­های آماری،  ارائه­ی سیستم های توصیه گر مبتنی بر روش های هوش مصنوعی و ارائه ی مدل­های پیشگو با استفاده از روش­های یادگیری ماشین به کار گرفته شده است.</a:t>
            </a:r>
            <a:endParaRPr lang="fa-IR" dirty="0" smtClean="0">
              <a:solidFill>
                <a:schemeClr val="bg1"/>
              </a:solidFill>
            </a:endParaRP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7</a:t>
            </a:fld>
            <a:endParaRPr lang="fa-IR"/>
          </a:p>
        </p:txBody>
      </p:sp>
    </p:spTree>
    <p:extLst>
      <p:ext uri="{BB962C8B-B14F-4D97-AF65-F5344CB8AC3E}">
        <p14:creationId xmlns:p14="http://schemas.microsoft.com/office/powerpoint/2010/main" val="1129249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8</a:t>
            </a:fld>
            <a:endParaRPr lang="fa-IR"/>
          </a:p>
        </p:txBody>
      </p:sp>
    </p:spTree>
    <p:extLst>
      <p:ext uri="{BB962C8B-B14F-4D97-AF65-F5344CB8AC3E}">
        <p14:creationId xmlns:p14="http://schemas.microsoft.com/office/powerpoint/2010/main" val="2363386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به انواع روش های سازماندهی</a:t>
            </a:r>
            <a:r>
              <a:rPr lang="fa-IR" baseline="0" dirty="0" smtClean="0"/>
              <a:t> متن در مرو انجام شده می پردازیم. قدیمی ترین روش که توسط سالتون در 1989 بیان شد روش تجمیعی از واژه هاست .برای یک </a:t>
            </a:r>
            <a:r>
              <a:rPr lang="fa-IR" dirty="0" smtClean="0"/>
              <a:t>پیکره های  متنی یک ماتریس از اسناد لغات</a:t>
            </a:r>
            <a:r>
              <a:rPr lang="fa-IR" baseline="0" dirty="0" smtClean="0"/>
              <a:t> پس از فاز پیش پردازش (حذف لغات با تکرار بسیار بالا در پیکره و بسیار پایین) تشکیلل می شود(روش ها در این حوزه اغلب بر محور انتخاب ویژگی بوده اند). </a:t>
            </a:r>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9</a:t>
            </a:fld>
            <a:endParaRPr lang="fa-IR"/>
          </a:p>
        </p:txBody>
      </p:sp>
    </p:spTree>
    <p:extLst>
      <p:ext uri="{BB962C8B-B14F-4D97-AF65-F5344CB8AC3E}">
        <p14:creationId xmlns:p14="http://schemas.microsoft.com/office/powerpoint/2010/main" val="1327744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تمرکز روش ها در سالهای گذشته بر استفاده از متن کاوی برای سازماندهی به متن</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استفاده از تحلیل احساس برای بهبود دقت پیش بینی</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در واقع این رویدادها هستند که رفتار سرمایه­گذاران را تحت تاثیر قرار می­دهند و جریانی از اخبار این رویدادها را گزارش می دهد.</a:t>
            </a: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11</a:t>
            </a:fld>
            <a:endParaRPr lang="fa-IR"/>
          </a:p>
        </p:txBody>
      </p:sp>
    </p:spTree>
    <p:extLst>
      <p:ext uri="{BB962C8B-B14F-4D97-AF65-F5344CB8AC3E}">
        <p14:creationId xmlns:p14="http://schemas.microsoft.com/office/powerpoint/2010/main" val="223657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تمرکز روش ها در سالهای گذشته بر استفاده از متن کاوی برای سازماندهی به متن</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استفاده از تحلیل احساس برای بهبود دقت پیش بینی</a:t>
            </a:r>
          </a:p>
          <a:p>
            <a:pPr marL="285750" indent="-285750" algn="r" rtl="1">
              <a:lnSpc>
                <a:spcPct val="150000"/>
              </a:lnSpc>
              <a:spcBef>
                <a:spcPts val="1200"/>
              </a:spcBef>
              <a:buFont typeface="Wingdings" panose="05000000000000000000" pitchFamily="2" charset="2"/>
              <a:buChar char="v"/>
            </a:pPr>
            <a:r>
              <a:rPr lang="fa-IR" sz="1200" dirty="0" smtClean="0">
                <a:solidFill>
                  <a:schemeClr val="bg1"/>
                </a:solidFill>
                <a:cs typeface="B Nazanin" panose="00000400000000000000" pitchFamily="2" charset="-78"/>
              </a:rPr>
              <a:t>در واقع این رویدادها هستند که رفتار سرمایه­گذاران را تحت تاثیر قرار می­دهند و جریانی از اخبار این رویدادها را گزارش می دهد.</a:t>
            </a:r>
          </a:p>
          <a:p>
            <a:endParaRPr lang="fa-IR" dirty="0"/>
          </a:p>
        </p:txBody>
      </p:sp>
      <p:sp>
        <p:nvSpPr>
          <p:cNvPr id="4" name="Slide Number Placeholder 3"/>
          <p:cNvSpPr>
            <a:spLocks noGrp="1"/>
          </p:cNvSpPr>
          <p:nvPr>
            <p:ph type="sldNum" sz="quarter" idx="10"/>
          </p:nvPr>
        </p:nvSpPr>
        <p:spPr/>
        <p:txBody>
          <a:bodyPr/>
          <a:lstStyle/>
          <a:p>
            <a:fld id="{A663ED6A-C700-4809-A7B0-30E39783C9BE}" type="slidenum">
              <a:rPr lang="fa-IR" smtClean="0"/>
              <a:t>12</a:t>
            </a:fld>
            <a:endParaRPr lang="fa-IR"/>
          </a:p>
        </p:txBody>
      </p:sp>
    </p:spTree>
    <p:extLst>
      <p:ext uri="{BB962C8B-B14F-4D97-AF65-F5344CB8AC3E}">
        <p14:creationId xmlns:p14="http://schemas.microsoft.com/office/powerpoint/2010/main" val="665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8D9B9344-D3BE-4180-8F8A-DF2D3DA36C5C}" type="datetimeFigureOut">
              <a:rPr lang="fa-IR" smtClean="0"/>
              <a:t>12/04/1440</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1534201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8D9B9344-D3BE-4180-8F8A-DF2D3DA36C5C}" type="datetimeFigureOut">
              <a:rPr lang="fa-IR" smtClean="0"/>
              <a:t>12/04/1440</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4183488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8D9B9344-D3BE-4180-8F8A-DF2D3DA36C5C}" type="datetimeFigureOut">
              <a:rPr lang="fa-IR" smtClean="0"/>
              <a:t>12/04/1440</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183087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8D9B9344-D3BE-4180-8F8A-DF2D3DA36C5C}" type="datetimeFigureOut">
              <a:rPr lang="fa-IR" smtClean="0"/>
              <a:t>12/04/1440</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36067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9B9344-D3BE-4180-8F8A-DF2D3DA36C5C}" type="datetimeFigureOut">
              <a:rPr lang="fa-IR" smtClean="0"/>
              <a:t>12/04/1440</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2510762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8D9B9344-D3BE-4180-8F8A-DF2D3DA36C5C}" type="datetimeFigureOut">
              <a:rPr lang="fa-IR" smtClean="0"/>
              <a:t>12/04/1440</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2163905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8D9B9344-D3BE-4180-8F8A-DF2D3DA36C5C}" type="datetimeFigureOut">
              <a:rPr lang="fa-IR" smtClean="0"/>
              <a:t>12/04/1440</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116273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8D9B9344-D3BE-4180-8F8A-DF2D3DA36C5C}" type="datetimeFigureOut">
              <a:rPr lang="fa-IR" smtClean="0"/>
              <a:t>12/04/1440</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258112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B9344-D3BE-4180-8F8A-DF2D3DA36C5C}" type="datetimeFigureOut">
              <a:rPr lang="fa-IR" smtClean="0"/>
              <a:t>12/04/1440</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3957198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9B9344-D3BE-4180-8F8A-DF2D3DA36C5C}" type="datetimeFigureOut">
              <a:rPr lang="fa-IR" smtClean="0"/>
              <a:t>12/04/1440</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3142476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9B9344-D3BE-4180-8F8A-DF2D3DA36C5C}" type="datetimeFigureOut">
              <a:rPr lang="fa-IR" smtClean="0"/>
              <a:t>12/04/1440</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2261617-16C5-44BB-891C-4B255F3A6324}" type="slidenum">
              <a:rPr lang="fa-IR" smtClean="0"/>
              <a:t>‹#›</a:t>
            </a:fld>
            <a:endParaRPr lang="fa-IR"/>
          </a:p>
        </p:txBody>
      </p:sp>
    </p:spTree>
    <p:extLst>
      <p:ext uri="{BB962C8B-B14F-4D97-AF65-F5344CB8AC3E}">
        <p14:creationId xmlns:p14="http://schemas.microsoft.com/office/powerpoint/2010/main" val="212823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33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B9344-D3BE-4180-8F8A-DF2D3DA36C5C}" type="datetimeFigureOut">
              <a:rPr lang="fa-IR" smtClean="0"/>
              <a:t>12/04/1440</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61617-16C5-44BB-891C-4B255F3A6324}" type="slidenum">
              <a:rPr lang="fa-IR" smtClean="0"/>
              <a:t>‹#›</a:t>
            </a:fld>
            <a:endParaRPr lang="fa-IR"/>
          </a:p>
        </p:txBody>
      </p:sp>
    </p:spTree>
    <p:extLst>
      <p:ext uri="{BB962C8B-B14F-4D97-AF65-F5344CB8AC3E}">
        <p14:creationId xmlns:p14="http://schemas.microsoft.com/office/powerpoint/2010/main" val="2888776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4.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diagramQuickStyle" Target="../diagrams/quickStyle2.xml"/><Relationship Id="rId5" Type="http://schemas.openxmlformats.org/officeDocument/2006/relationships/image" Target="../media/image3.png"/><Relationship Id="rId10" Type="http://schemas.openxmlformats.org/officeDocument/2006/relationships/diagramLayout" Target="../diagrams/layout2.xml"/><Relationship Id="rId4" Type="http://schemas.microsoft.com/office/2007/relationships/hdphoto" Target="../media/hdphoto2.wdp"/><Relationship Id="rId9" Type="http://schemas.openxmlformats.org/officeDocument/2006/relationships/diagramData" Target="../diagrams/data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image" Target="../media/image33.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12.xml"/><Relationship Id="rId5" Type="http://schemas.openxmlformats.org/officeDocument/2006/relationships/chart" Target="../charts/chart1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290.png"/><Relationship Id="rId7" Type="http://schemas.openxmlformats.org/officeDocument/2006/relationships/image" Target="../media/image38.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image" Target="../media/image36.png"/><Relationship Id="rId15" Type="http://schemas.openxmlformats.org/officeDocument/2006/relationships/image" Target="../media/image44.png"/><Relationship Id="rId10" Type="http://schemas.openxmlformats.org/officeDocument/2006/relationships/image" Target="../media/image34.png"/><Relationship Id="rId19"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350.png"/><Relationship Id="rId1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2.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2.wdp"/><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6.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Colors" Target="../diagrams/colors3.xml"/><Relationship Id="rId5" Type="http://schemas.microsoft.com/office/2007/relationships/hdphoto" Target="../media/hdphoto2.wdp"/><Relationship Id="rId10" Type="http://schemas.openxmlformats.org/officeDocument/2006/relationships/diagramQuickStyle" Target="../diagrams/quickStyle3.xml"/><Relationship Id="rId4" Type="http://schemas.openxmlformats.org/officeDocument/2006/relationships/image" Target="../media/image2.png"/><Relationship Id="rId9"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70.png"/><Relationship Id="rId9"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0.png"/><Relationship Id="rId1" Type="http://schemas.openxmlformats.org/officeDocument/2006/relationships/slideLayout" Target="../slideLayouts/slideLayout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57.png"/><Relationship Id="rId4" Type="http://schemas.microsoft.com/office/2007/relationships/hdphoto" Target="../media/hdphoto2.wdp"/><Relationship Id="rId9"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2.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10.jpeg"/><Relationship Id="rId12"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jp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chart" Target="../charts/chart5.xml"/><Relationship Id="rId5" Type="http://schemas.openxmlformats.org/officeDocument/2006/relationships/diagramData" Target="../diagrams/data4.xml"/><Relationship Id="rId10" Type="http://schemas.openxmlformats.org/officeDocument/2006/relationships/chart" Target="../charts/chart4.xml"/><Relationship Id="rId4" Type="http://schemas.microsoft.com/office/2007/relationships/hdphoto" Target="../media/hdphoto2.wdp"/><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7.xml"/><Relationship Id="rId5" Type="http://schemas.microsoft.com/office/2007/relationships/hdphoto" Target="../media/hdphoto2.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2.wdp"/><Relationship Id="rId9"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448583863"/>
              </p:ext>
            </p:extLst>
          </p:nvPr>
        </p:nvGraphicFramePr>
        <p:xfrm>
          <a:off x="-89210" y="0"/>
          <a:ext cx="1228121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Image result for â«Ø¢Ø±Ù Ø¯Ø§ÙØ´Ú¯Ø§Ù Ø¢Ø²Ø§Ø¯ ÙØ´ÙØ¯â¬â"/>
          <p:cNvPicPr>
            <a:picLocks noChangeAspect="1" noChangeArrowheads="1"/>
          </p:cNvPicPr>
          <p:nvPr/>
        </p:nvPicPr>
        <p:blipFill>
          <a:blip r:embed="rId8">
            <a:grayscl/>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395956" y="187093"/>
            <a:ext cx="1664009" cy="1664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extBox 1"/>
          <p:cNvSpPr txBox="1"/>
          <p:nvPr/>
        </p:nvSpPr>
        <p:spPr>
          <a:xfrm>
            <a:off x="2322587" y="1566194"/>
            <a:ext cx="7529696" cy="4462760"/>
          </a:xfrm>
          <a:prstGeom prst="rect">
            <a:avLst/>
          </a:prstGeom>
          <a:noFill/>
        </p:spPr>
        <p:txBody>
          <a:bodyPr wrap="square" rtlCol="1">
            <a:spAutoFit/>
          </a:bodyPr>
          <a:lstStyle/>
          <a:p>
            <a:pPr lvl="0" algn="ctr">
              <a:lnSpc>
                <a:spcPct val="200000"/>
              </a:lnSpc>
            </a:pPr>
            <a:r>
              <a:rPr lang="fa-IR" dirty="0" smtClean="0">
                <a:solidFill>
                  <a:schemeClr val="bg1"/>
                </a:solidFill>
                <a:cs typeface="B Titr" panose="00000700000000000000" pitchFamily="2" charset="-78"/>
              </a:rPr>
              <a:t>سعیده انبایی فریمانی</a:t>
            </a:r>
            <a:endParaRPr lang="en-US" dirty="0" smtClean="0">
              <a:solidFill>
                <a:schemeClr val="bg1"/>
              </a:solidFill>
              <a:cs typeface="B Titr" panose="00000700000000000000" pitchFamily="2" charset="-78"/>
            </a:endParaRPr>
          </a:p>
          <a:p>
            <a:pPr lvl="0" algn="ctr">
              <a:lnSpc>
                <a:spcPct val="200000"/>
              </a:lnSpc>
            </a:pPr>
            <a:r>
              <a:rPr lang="fa-IR" dirty="0">
                <a:solidFill>
                  <a:schemeClr val="bg1"/>
                </a:solidFill>
                <a:cs typeface="B Titr" panose="00000700000000000000" pitchFamily="2" charset="-78"/>
              </a:rPr>
              <a:t>دانشجوی </a:t>
            </a:r>
            <a:r>
              <a:rPr lang="fa-IR" dirty="0" smtClean="0">
                <a:solidFill>
                  <a:schemeClr val="bg1"/>
                </a:solidFill>
                <a:cs typeface="B Titr" panose="00000700000000000000" pitchFamily="2" charset="-78"/>
              </a:rPr>
              <a:t>دکتری مهندسی کامپیوتر، نرم افزار </a:t>
            </a:r>
          </a:p>
          <a:p>
            <a:pPr lvl="0" algn="ctr">
              <a:lnSpc>
                <a:spcPct val="200000"/>
              </a:lnSpc>
            </a:pPr>
            <a:endParaRPr lang="fa-IR" dirty="0">
              <a:solidFill>
                <a:schemeClr val="bg1"/>
              </a:solidFill>
              <a:cs typeface="B Titr" panose="00000700000000000000" pitchFamily="2" charset="-78"/>
            </a:endParaRPr>
          </a:p>
          <a:p>
            <a:pPr lvl="0" algn="ctr" rtl="1">
              <a:lnSpc>
                <a:spcPct val="200000"/>
              </a:lnSpc>
            </a:pPr>
            <a:r>
              <a:rPr lang="fa-IR" dirty="0" smtClean="0">
                <a:solidFill>
                  <a:schemeClr val="bg1"/>
                </a:solidFill>
                <a:cs typeface="B Titr" panose="00000700000000000000" pitchFamily="2" charset="-78"/>
              </a:rPr>
              <a:t>استاد راهنما: دکتر </a:t>
            </a:r>
            <a:r>
              <a:rPr lang="fa-IR" dirty="0">
                <a:solidFill>
                  <a:schemeClr val="bg1"/>
                </a:solidFill>
                <a:cs typeface="B Titr" panose="00000700000000000000" pitchFamily="2" charset="-78"/>
              </a:rPr>
              <a:t>مجید وفایی </a:t>
            </a:r>
            <a:r>
              <a:rPr lang="fa-IR" dirty="0" smtClean="0">
                <a:solidFill>
                  <a:schemeClr val="bg1"/>
                </a:solidFill>
                <a:cs typeface="B Titr" panose="00000700000000000000" pitchFamily="2" charset="-78"/>
              </a:rPr>
              <a:t>جهان </a:t>
            </a:r>
          </a:p>
          <a:p>
            <a:pPr lvl="0" algn="ctr">
              <a:lnSpc>
                <a:spcPct val="200000"/>
              </a:lnSpc>
            </a:pPr>
            <a:r>
              <a:rPr lang="fa-IR" dirty="0" smtClean="0">
                <a:solidFill>
                  <a:schemeClr val="bg1"/>
                </a:solidFill>
                <a:cs typeface="B Titr" panose="00000700000000000000" pitchFamily="2" charset="-78"/>
              </a:rPr>
              <a:t> دانشیار، دانشگاه </a:t>
            </a:r>
            <a:r>
              <a:rPr lang="fa-IR" dirty="0">
                <a:solidFill>
                  <a:schemeClr val="bg1"/>
                </a:solidFill>
                <a:cs typeface="B Titr" panose="00000700000000000000" pitchFamily="2" charset="-78"/>
              </a:rPr>
              <a:t>آزاد اسلامی واحد </a:t>
            </a:r>
            <a:r>
              <a:rPr lang="fa-IR" dirty="0" smtClean="0">
                <a:solidFill>
                  <a:schemeClr val="bg1"/>
                </a:solidFill>
                <a:cs typeface="B Titr" panose="00000700000000000000" pitchFamily="2" charset="-78"/>
              </a:rPr>
              <a:t>مشهد</a:t>
            </a:r>
            <a:endParaRPr lang="en-US" dirty="0" smtClean="0">
              <a:solidFill>
                <a:schemeClr val="bg1"/>
              </a:solidFill>
              <a:cs typeface="B Titr" panose="00000700000000000000" pitchFamily="2" charset="-78"/>
            </a:endParaRPr>
          </a:p>
          <a:p>
            <a:pPr lvl="0" algn="ctr">
              <a:lnSpc>
                <a:spcPct val="200000"/>
              </a:lnSpc>
            </a:pPr>
            <a:endParaRPr lang="en-US" dirty="0" smtClean="0">
              <a:solidFill>
                <a:schemeClr val="bg1"/>
              </a:solidFill>
              <a:cs typeface="B Titr" panose="00000700000000000000" pitchFamily="2" charset="-78"/>
            </a:endParaRPr>
          </a:p>
          <a:p>
            <a:pPr lvl="0" algn="ctr">
              <a:lnSpc>
                <a:spcPct val="200000"/>
              </a:lnSpc>
            </a:pPr>
            <a:r>
              <a:rPr lang="fa-IR" dirty="0" smtClean="0">
                <a:solidFill>
                  <a:schemeClr val="bg1"/>
                </a:solidFill>
                <a:cs typeface="B Titr" panose="00000700000000000000" pitchFamily="2" charset="-78"/>
              </a:rPr>
              <a:t>استاد مشاور: دکتر امین میلانی فرد</a:t>
            </a:r>
          </a:p>
          <a:p>
            <a:pPr lvl="0" algn="ctr">
              <a:lnSpc>
                <a:spcPct val="200000"/>
              </a:lnSpc>
            </a:pPr>
            <a:r>
              <a:rPr lang="en-US" sz="1600" dirty="0">
                <a:solidFill>
                  <a:schemeClr val="bg1"/>
                </a:solidFill>
              </a:rPr>
              <a:t>Assistant Professor </a:t>
            </a:r>
            <a:r>
              <a:rPr lang="en-US" sz="1600" dirty="0" smtClean="0">
                <a:solidFill>
                  <a:schemeClr val="bg1"/>
                </a:solidFill>
              </a:rPr>
              <a:t>at New York Institute of Technology</a:t>
            </a:r>
            <a:r>
              <a:rPr lang="en-US" sz="1600" dirty="0">
                <a:solidFill>
                  <a:schemeClr val="bg1"/>
                </a:solidFill>
              </a:rPr>
              <a:t>, Vancouver Campus</a:t>
            </a:r>
            <a:endParaRPr lang="fa-IR" sz="1600" dirty="0">
              <a:solidFill>
                <a:schemeClr val="bg1"/>
              </a:solidFill>
            </a:endParaRPr>
          </a:p>
        </p:txBody>
      </p:sp>
      <p:sp>
        <p:nvSpPr>
          <p:cNvPr id="3" name="TextBox 2"/>
          <p:cNvSpPr txBox="1"/>
          <p:nvPr/>
        </p:nvSpPr>
        <p:spPr>
          <a:xfrm>
            <a:off x="2322587" y="187093"/>
            <a:ext cx="7058722" cy="1331134"/>
          </a:xfrm>
          <a:prstGeom prst="rect">
            <a:avLst/>
          </a:prstGeom>
          <a:noFill/>
        </p:spPr>
        <p:txBody>
          <a:bodyPr wrap="square" rtlCol="1">
            <a:spAutoFit/>
          </a:bodyPr>
          <a:lstStyle/>
          <a:p>
            <a:pPr algn="ctr">
              <a:lnSpc>
                <a:spcPct val="150000"/>
              </a:lnSpc>
            </a:pPr>
            <a:r>
              <a:rPr lang="fa-IR" sz="2800" dirty="0" smtClean="0">
                <a:solidFill>
                  <a:schemeClr val="bg1"/>
                </a:solidFill>
                <a:cs typeface="B Titr" panose="00000700000000000000" pitchFamily="2" charset="-78"/>
              </a:rPr>
              <a:t>ارائه ی مدل تطبیقی رفتار سرمایه گذاران بازارهای مالی مبتنی بر رویدادهای خبری </a:t>
            </a:r>
            <a:endParaRPr lang="fa-IR" sz="2800" dirty="0">
              <a:solidFill>
                <a:schemeClr val="bg1"/>
              </a:solidFill>
              <a:cs typeface="B Titr" panose="00000700000000000000" pitchFamily="2" charset="-78"/>
            </a:endParaRPr>
          </a:p>
        </p:txBody>
      </p:sp>
    </p:spTree>
    <p:extLst>
      <p:ext uri="{BB962C8B-B14F-4D97-AF65-F5344CB8AC3E}">
        <p14:creationId xmlns:p14="http://schemas.microsoft.com/office/powerpoint/2010/main" val="30807213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758149"/>
            <a:ext cx="12192000" cy="1076190"/>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8301365" y="298365"/>
            <a:ext cx="2982716" cy="584775"/>
          </a:xfrm>
          <a:prstGeom prst="rect">
            <a:avLst/>
          </a:prstGeom>
          <a:noFill/>
        </p:spPr>
        <p:txBody>
          <a:bodyPr wrap="square" rtlCol="1">
            <a:spAutoFit/>
          </a:bodyPr>
          <a:lstStyle/>
          <a:p>
            <a:pPr algn="r" rtl="1"/>
            <a:r>
              <a:rPr lang="fa-IR" sz="3200" dirty="0" smtClean="0">
                <a:solidFill>
                  <a:schemeClr val="accent6">
                    <a:lumMod val="60000"/>
                    <a:lumOff val="40000"/>
                  </a:schemeClr>
                </a:solidFill>
                <a:cs typeface="B Titr" panose="00000700000000000000" pitchFamily="2" charset="-78"/>
              </a:rPr>
              <a:t>مرور ادبیات </a:t>
            </a:r>
            <a:endParaRPr lang="fa-IR" sz="20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038" y="6496586"/>
            <a:ext cx="2743200" cy="365125"/>
          </a:xfrm>
        </p:spPr>
        <p:txBody>
          <a:bodyPr/>
          <a:lstStyle/>
          <a:p>
            <a:fld id="{12261617-16C5-44BB-891C-4B255F3A6324}" type="slidenum">
              <a:rPr lang="fa-IR" sz="1400" b="1" smtClean="0">
                <a:solidFill>
                  <a:schemeClr val="accent6">
                    <a:lumMod val="50000"/>
                  </a:schemeClr>
                </a:solidFill>
                <a:cs typeface="B Titr" panose="00000700000000000000" pitchFamily="2" charset="-78"/>
              </a:rPr>
              <a:t>10</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89244" y="5533476"/>
            <a:ext cx="1543291" cy="1435196"/>
          </a:xfrm>
          <a:prstGeom prst="ellipse">
            <a:avLst/>
          </a:prstGeom>
          <a:blipFill>
            <a:blip r:embed="rId2">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4" name="Group 13"/>
          <p:cNvGrpSpPr/>
          <p:nvPr/>
        </p:nvGrpSpPr>
        <p:grpSpPr>
          <a:xfrm>
            <a:off x="4486832" y="153207"/>
            <a:ext cx="7586497" cy="3437020"/>
            <a:chOff x="4509135" y="176292"/>
            <a:chExt cx="7586497" cy="3437020"/>
          </a:xfrm>
        </p:grpSpPr>
        <p:sp>
          <p:nvSpPr>
            <p:cNvPr id="7" name="Rounded Rectangle 6"/>
            <p:cNvSpPr/>
            <p:nvPr/>
          </p:nvSpPr>
          <p:spPr>
            <a:xfrm>
              <a:off x="4926329" y="176292"/>
              <a:ext cx="1474471" cy="667220"/>
            </a:xfrm>
            <a:prstGeom prst="roundRect">
              <a:avLst/>
            </a:prstGeom>
            <a:ln w="57150">
              <a:solidFill>
                <a:srgbClr val="0EE618"/>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سادگی</a:t>
              </a:r>
              <a:endParaRPr lang="fa-IR" sz="1200" b="1" dirty="0">
                <a:solidFill>
                  <a:schemeClr val="tx1"/>
                </a:solidFill>
                <a:cs typeface="B Nazanin" panose="00000400000000000000" pitchFamily="2" charset="-78"/>
              </a:endParaRPr>
            </a:p>
          </p:txBody>
        </p:sp>
        <p:sp>
          <p:nvSpPr>
            <p:cNvPr id="12" name="Rounded Rectangle 11"/>
            <p:cNvSpPr/>
            <p:nvPr/>
          </p:nvSpPr>
          <p:spPr>
            <a:xfrm>
              <a:off x="4509135" y="1064626"/>
              <a:ext cx="2254185" cy="1037172"/>
            </a:xfrm>
            <a:prstGeom prst="roundRect">
              <a:avLst/>
            </a:prstGeom>
            <a:ln w="76200">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محاسبه ی شاخص بر کل اخبار منتشر شده در هر برش زمانی</a:t>
              </a:r>
              <a:endParaRPr lang="fa-IR" sz="1400" b="1" dirty="0">
                <a:solidFill>
                  <a:schemeClr val="tx1"/>
                </a:solidFill>
                <a:cs typeface="B Nazanin" panose="00000400000000000000" pitchFamily="2" charset="-78"/>
              </a:endParaRPr>
            </a:p>
          </p:txBody>
        </p:sp>
        <p:sp>
          <p:nvSpPr>
            <p:cNvPr id="61" name="Rounded Rectangle 60"/>
            <p:cNvSpPr/>
            <p:nvPr/>
          </p:nvSpPr>
          <p:spPr>
            <a:xfrm>
              <a:off x="10468345" y="1723529"/>
              <a:ext cx="1627287" cy="1889783"/>
            </a:xfrm>
            <a:prstGeom prst="roundRect">
              <a:avLst/>
            </a:prstGeom>
            <a:ln w="57150"/>
          </p:spPr>
          <p:style>
            <a:lnRef idx="2">
              <a:schemeClr val="accent1"/>
            </a:lnRef>
            <a:fillRef idx="1">
              <a:schemeClr val="lt1"/>
            </a:fillRef>
            <a:effectRef idx="0">
              <a:schemeClr val="accent1"/>
            </a:effectRef>
            <a:fontRef idx="minor">
              <a:schemeClr val="dk1"/>
            </a:fontRef>
          </p:style>
          <p:txBody>
            <a:bodyPr rtlCol="1" anchor="ctr"/>
            <a:lstStyle/>
            <a:p>
              <a:pPr algn="ctr"/>
              <a:r>
                <a:rPr lang="fa-IR" b="1" dirty="0" smtClean="0">
                  <a:solidFill>
                    <a:schemeClr val="tx1"/>
                  </a:solidFill>
                  <a:cs typeface="B Nazanin" panose="00000400000000000000" pitchFamily="2" charset="-78"/>
                </a:rPr>
                <a:t>مدلسازی </a:t>
              </a:r>
              <a:r>
                <a:rPr lang="fa-IR" b="1" i="1" dirty="0" smtClean="0">
                  <a:solidFill>
                    <a:srgbClr val="7030A0"/>
                  </a:solidFill>
                  <a:cs typeface="B Nazanin" panose="00000400000000000000" pitchFamily="2" charset="-78"/>
                </a:rPr>
                <a:t>ارتباط میان اسناد خبری</a:t>
              </a:r>
            </a:p>
            <a:p>
              <a:pPr algn="ctr"/>
              <a:r>
                <a:rPr lang="fa-IR" b="1" dirty="0" smtClean="0">
                  <a:solidFill>
                    <a:schemeClr val="tx1"/>
                  </a:solidFill>
                  <a:cs typeface="B Nazanin" panose="00000400000000000000" pitchFamily="2" charset="-78"/>
                </a:rPr>
                <a:t>(شناسایی رویداد)</a:t>
              </a:r>
              <a:endParaRPr lang="fa-IR" b="1" dirty="0">
                <a:solidFill>
                  <a:schemeClr val="tx1"/>
                </a:solidFill>
                <a:cs typeface="B Nazanin" panose="00000400000000000000" pitchFamily="2" charset="-78"/>
              </a:endParaRPr>
            </a:p>
          </p:txBody>
        </p:sp>
        <p:sp>
          <p:nvSpPr>
            <p:cNvPr id="62" name="Rounded Rectangle 61"/>
            <p:cNvSpPr/>
            <p:nvPr/>
          </p:nvSpPr>
          <p:spPr>
            <a:xfrm>
              <a:off x="7745200" y="1264404"/>
              <a:ext cx="2410725" cy="871342"/>
            </a:xfrm>
            <a:prstGeom prst="roundRect">
              <a:avLst/>
            </a:prstGeom>
            <a:ln w="57150"/>
          </p:spPr>
          <p:style>
            <a:lnRef idx="2">
              <a:schemeClr val="accent1"/>
            </a:lnRef>
            <a:fillRef idx="1">
              <a:schemeClr val="lt1"/>
            </a:fillRef>
            <a:effectRef idx="0">
              <a:schemeClr val="accent1"/>
            </a:effectRef>
            <a:fontRef idx="minor">
              <a:schemeClr val="dk1"/>
            </a:fontRef>
          </p:style>
          <p:txBody>
            <a:bodyPr rtlCol="1" anchor="ctr"/>
            <a:lstStyle/>
            <a:p>
              <a:pPr algn="ctr"/>
              <a:r>
                <a:rPr lang="fa-IR" sz="1600" b="1" dirty="0" smtClean="0">
                  <a:solidFill>
                    <a:schemeClr val="tx1"/>
                  </a:solidFill>
                  <a:cs typeface="B Nazanin" panose="00000400000000000000" pitchFamily="2" charset="-78"/>
                </a:rPr>
                <a:t>مبتنی برتغییر شدید در شاخص احساس یا تکرار دسته ای از واژه ها</a:t>
              </a:r>
              <a:endParaRPr lang="fa-IR" sz="1600" b="1" dirty="0">
                <a:solidFill>
                  <a:schemeClr val="tx1"/>
                </a:solidFill>
                <a:cs typeface="B Nazanin" panose="00000400000000000000" pitchFamily="2" charset="-78"/>
              </a:endParaRPr>
            </a:p>
          </p:txBody>
        </p:sp>
        <p:cxnSp>
          <p:nvCxnSpPr>
            <p:cNvPr id="65" name="Elbow Connector 64"/>
            <p:cNvCxnSpPr>
              <a:stCxn id="7" idx="3"/>
              <a:endCxn id="62" idx="1"/>
            </p:cNvCxnSpPr>
            <p:nvPr/>
          </p:nvCxnSpPr>
          <p:spPr>
            <a:xfrm>
              <a:off x="6400800" y="509902"/>
              <a:ext cx="1344400" cy="1190173"/>
            </a:xfrm>
            <a:prstGeom prst="bentConnector3">
              <a:avLst/>
            </a:prstGeom>
          </p:spPr>
          <p:style>
            <a:lnRef idx="1">
              <a:schemeClr val="accent3"/>
            </a:lnRef>
            <a:fillRef idx="0">
              <a:schemeClr val="accent3"/>
            </a:fillRef>
            <a:effectRef idx="0">
              <a:schemeClr val="accent3"/>
            </a:effectRef>
            <a:fontRef idx="minor">
              <a:schemeClr val="tx1"/>
            </a:fontRef>
          </p:style>
        </p:cxnSp>
        <p:cxnSp>
          <p:nvCxnSpPr>
            <p:cNvPr id="143" name="Straight Connector 142"/>
            <p:cNvCxnSpPr/>
            <p:nvPr/>
          </p:nvCxnSpPr>
          <p:spPr>
            <a:xfrm flipH="1">
              <a:off x="6763320" y="1710947"/>
              <a:ext cx="459508"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9" name="Elbow Connector 8"/>
            <p:cNvCxnSpPr>
              <a:stCxn id="62" idx="3"/>
              <a:endCxn id="61" idx="1"/>
            </p:cNvCxnSpPr>
            <p:nvPr/>
          </p:nvCxnSpPr>
          <p:spPr>
            <a:xfrm>
              <a:off x="10155925" y="1700075"/>
              <a:ext cx="312420" cy="968346"/>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17038" y="5976524"/>
            <a:ext cx="11293052" cy="738664"/>
          </a:xfrm>
          <a:prstGeom prst="rect">
            <a:avLst/>
          </a:prstGeom>
          <a:noFill/>
        </p:spPr>
        <p:txBody>
          <a:bodyPr wrap="square" rtlCol="1">
            <a:spAutoFit/>
          </a:bodyPr>
          <a:lstStyle/>
          <a:p>
            <a:pPr indent="-457200" algn="l"/>
            <a:r>
              <a:rPr lang="en-US" sz="1050" dirty="0" smtClean="0">
                <a:solidFill>
                  <a:schemeClr val="accent2">
                    <a:lumMod val="20000"/>
                    <a:lumOff val="80000"/>
                  </a:schemeClr>
                </a:solidFill>
              </a:rPr>
              <a:t>[1] Xiao Ding, Y.Z., Ting Liu, </a:t>
            </a:r>
            <a:r>
              <a:rPr lang="en-US" sz="1050" dirty="0" err="1" smtClean="0">
                <a:solidFill>
                  <a:schemeClr val="accent2">
                    <a:lumMod val="20000"/>
                    <a:lumOff val="80000"/>
                  </a:schemeClr>
                </a:solidFill>
              </a:rPr>
              <a:t>Junwen</a:t>
            </a:r>
            <a:r>
              <a:rPr lang="en-US" sz="1050" dirty="0" smtClean="0">
                <a:solidFill>
                  <a:schemeClr val="accent2">
                    <a:lumMod val="20000"/>
                    <a:lumOff val="80000"/>
                  </a:schemeClr>
                </a:solidFill>
              </a:rPr>
              <a:t> </a:t>
            </a:r>
            <a:r>
              <a:rPr lang="en-US" sz="1050" dirty="0" err="1" smtClean="0">
                <a:solidFill>
                  <a:schemeClr val="accent2">
                    <a:lumMod val="20000"/>
                    <a:lumOff val="80000"/>
                  </a:schemeClr>
                </a:solidFill>
              </a:rPr>
              <a:t>Duan</a:t>
            </a:r>
            <a:r>
              <a:rPr lang="en-US" sz="1050" dirty="0" smtClean="0">
                <a:solidFill>
                  <a:schemeClr val="accent2">
                    <a:lumMod val="20000"/>
                    <a:lumOff val="80000"/>
                  </a:schemeClr>
                </a:solidFill>
              </a:rPr>
              <a:t>. </a:t>
            </a:r>
            <a:r>
              <a:rPr lang="en-US" sz="1050" i="1" dirty="0" smtClean="0">
                <a:solidFill>
                  <a:schemeClr val="accent2">
                    <a:lumMod val="20000"/>
                    <a:lumOff val="80000"/>
                  </a:schemeClr>
                </a:solidFill>
              </a:rPr>
              <a:t>Deep Learning for Event-Driven Stock Prediction</a:t>
            </a:r>
            <a:r>
              <a:rPr lang="en-US" sz="1050" dirty="0" smtClean="0">
                <a:solidFill>
                  <a:schemeClr val="accent2">
                    <a:lumMod val="20000"/>
                    <a:lumOff val="80000"/>
                  </a:schemeClr>
                </a:solidFill>
              </a:rPr>
              <a:t>. in </a:t>
            </a:r>
            <a:r>
              <a:rPr lang="en-US" sz="1050" i="1" dirty="0" smtClean="0">
                <a:solidFill>
                  <a:schemeClr val="accent2">
                    <a:lumMod val="20000"/>
                    <a:lumOff val="80000"/>
                  </a:schemeClr>
                </a:solidFill>
              </a:rPr>
              <a:t>Proceedings of the Twenty-Fourth International Joint Conference on Artificial Intelligence</a:t>
            </a:r>
            <a:r>
              <a:rPr lang="en-US" sz="1050" dirty="0" smtClean="0">
                <a:solidFill>
                  <a:schemeClr val="accent2">
                    <a:lumMod val="20000"/>
                    <a:lumOff val="80000"/>
                  </a:schemeClr>
                </a:solidFill>
              </a:rPr>
              <a:t>. 2015. IEEE.</a:t>
            </a:r>
          </a:p>
          <a:p>
            <a:pPr indent="-457200" algn="l"/>
            <a:r>
              <a:rPr lang="en-US" sz="1050" dirty="0" smtClean="0">
                <a:solidFill>
                  <a:schemeClr val="accent2">
                    <a:lumMod val="20000"/>
                    <a:lumOff val="80000"/>
                  </a:schemeClr>
                </a:solidFill>
              </a:rPr>
              <a:t>[2] . Xi Zhang , Y.Z., </a:t>
            </a:r>
            <a:r>
              <a:rPr lang="en-US" sz="1050" dirty="0" err="1" smtClean="0">
                <a:solidFill>
                  <a:schemeClr val="accent2">
                    <a:lumMod val="20000"/>
                    <a:lumOff val="80000"/>
                  </a:schemeClr>
                </a:solidFill>
              </a:rPr>
              <a:t>Senzhang</a:t>
            </a:r>
            <a:r>
              <a:rPr lang="en-US" sz="1050" dirty="0" smtClean="0">
                <a:solidFill>
                  <a:schemeClr val="accent2">
                    <a:lumMod val="20000"/>
                    <a:lumOff val="80000"/>
                  </a:schemeClr>
                </a:solidFill>
              </a:rPr>
              <a:t> Wang , </a:t>
            </a:r>
            <a:r>
              <a:rPr lang="en-US" sz="1050" dirty="0" err="1" smtClean="0">
                <a:solidFill>
                  <a:schemeClr val="accent2">
                    <a:lumMod val="20000"/>
                    <a:lumOff val="80000"/>
                  </a:schemeClr>
                </a:solidFill>
              </a:rPr>
              <a:t>Yuntao</a:t>
            </a:r>
            <a:r>
              <a:rPr lang="en-US" sz="1050" dirty="0" smtClean="0">
                <a:solidFill>
                  <a:schemeClr val="accent2">
                    <a:lumMod val="20000"/>
                    <a:lumOff val="80000"/>
                  </a:schemeClr>
                </a:solidFill>
              </a:rPr>
              <a:t> Yao , </a:t>
            </a:r>
            <a:r>
              <a:rPr lang="en-US" sz="1050" dirty="0" err="1" smtClean="0">
                <a:solidFill>
                  <a:schemeClr val="accent2">
                    <a:lumMod val="20000"/>
                    <a:lumOff val="80000"/>
                  </a:schemeClr>
                </a:solidFill>
              </a:rPr>
              <a:t>Binxing</a:t>
            </a:r>
            <a:r>
              <a:rPr lang="en-US" sz="1050" dirty="0" smtClean="0">
                <a:solidFill>
                  <a:schemeClr val="accent2">
                    <a:lumMod val="20000"/>
                    <a:lumOff val="80000"/>
                  </a:schemeClr>
                </a:solidFill>
              </a:rPr>
              <a:t> Fang   , Philip S. Yu, </a:t>
            </a:r>
            <a:r>
              <a:rPr lang="en-US" sz="1050" i="1" dirty="0" smtClean="0">
                <a:solidFill>
                  <a:schemeClr val="accent2">
                    <a:lumMod val="20000"/>
                    <a:lumOff val="80000"/>
                  </a:schemeClr>
                </a:solidFill>
              </a:rPr>
              <a:t>Improving stock market prediction via heterogeneous information fusion.</a:t>
            </a:r>
            <a:r>
              <a:rPr lang="en-US" sz="1050" dirty="0" smtClean="0">
                <a:solidFill>
                  <a:schemeClr val="accent2">
                    <a:lumMod val="20000"/>
                    <a:lumOff val="80000"/>
                  </a:schemeClr>
                </a:solidFill>
              </a:rPr>
              <a:t> Knowledge Based Systems, 2018. </a:t>
            </a:r>
            <a:r>
              <a:rPr lang="en-US" sz="1050" b="1" dirty="0" smtClean="0">
                <a:solidFill>
                  <a:schemeClr val="accent2">
                    <a:lumMod val="20000"/>
                    <a:lumOff val="80000"/>
                  </a:schemeClr>
                </a:solidFill>
              </a:rPr>
              <a:t>143</a:t>
            </a:r>
            <a:r>
              <a:rPr lang="en-US" sz="1050" dirty="0" smtClean="0">
                <a:solidFill>
                  <a:schemeClr val="accent2">
                    <a:lumMod val="20000"/>
                    <a:lumOff val="80000"/>
                  </a:schemeClr>
                </a:solidFill>
              </a:rPr>
              <a:t>: p. 236–247.</a:t>
            </a:r>
          </a:p>
          <a:p>
            <a:endParaRPr lang="en-US" sz="1050" b="1" dirty="0" smtClean="0">
              <a:solidFill>
                <a:schemeClr val="accent2">
                  <a:lumMod val="20000"/>
                  <a:lumOff val="80000"/>
                </a:schemeClr>
              </a:solidFill>
            </a:endParaRPr>
          </a:p>
          <a:p>
            <a:endParaRPr lang="fa-IR" sz="1050" i="1" dirty="0">
              <a:solidFill>
                <a:schemeClr val="accent2">
                  <a:lumMod val="20000"/>
                  <a:lumOff val="80000"/>
                </a:schemeClr>
              </a:solidFill>
            </a:endParaRPr>
          </a:p>
        </p:txBody>
      </p:sp>
      <p:grpSp>
        <p:nvGrpSpPr>
          <p:cNvPr id="31" name="Group 30"/>
          <p:cNvGrpSpPr/>
          <p:nvPr/>
        </p:nvGrpSpPr>
        <p:grpSpPr>
          <a:xfrm>
            <a:off x="1152470" y="1081903"/>
            <a:ext cx="9293572" cy="4563910"/>
            <a:chOff x="1152470" y="1081903"/>
            <a:chExt cx="9293572" cy="4563910"/>
          </a:xfrm>
        </p:grpSpPr>
        <p:grpSp>
          <p:nvGrpSpPr>
            <p:cNvPr id="15" name="Group 14"/>
            <p:cNvGrpSpPr/>
            <p:nvPr/>
          </p:nvGrpSpPr>
          <p:grpSpPr>
            <a:xfrm>
              <a:off x="1152470" y="1081903"/>
              <a:ext cx="9293572" cy="3631526"/>
              <a:chOff x="1241680" y="595632"/>
              <a:chExt cx="9293572" cy="3631526"/>
            </a:xfrm>
          </p:grpSpPr>
          <p:sp>
            <p:nvSpPr>
              <p:cNvPr id="25" name="Rounded Rectangle 24"/>
              <p:cNvSpPr/>
              <p:nvPr/>
            </p:nvSpPr>
            <p:spPr>
              <a:xfrm>
                <a:off x="4772884" y="2312114"/>
                <a:ext cx="2024834" cy="871342"/>
              </a:xfrm>
              <a:prstGeom prst="roundRect">
                <a:avLst/>
              </a:prstGeom>
              <a:ln w="38100">
                <a:solidFill>
                  <a:srgbClr val="7030A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استفاده از هستی شناسی ها</a:t>
                </a:r>
                <a:r>
                  <a:rPr lang="fa-IR" sz="1400" dirty="0" smtClean="0">
                    <a:solidFill>
                      <a:schemeClr val="tx1"/>
                    </a:solidFill>
                    <a:cs typeface="B Nazanin" panose="00000400000000000000" pitchFamily="2" charset="-78"/>
                  </a:rPr>
                  <a:t>[1]</a:t>
                </a:r>
                <a:endParaRPr lang="fa-IR" sz="1400" dirty="0">
                  <a:solidFill>
                    <a:schemeClr val="tx1"/>
                  </a:solidFill>
                  <a:cs typeface="B Nazanin" panose="00000400000000000000" pitchFamily="2" charset="-78"/>
                </a:endParaRPr>
              </a:p>
            </p:txBody>
          </p:sp>
          <p:sp>
            <p:nvSpPr>
              <p:cNvPr id="27" name="Rounded Rectangle 26"/>
              <p:cNvSpPr/>
              <p:nvPr/>
            </p:nvSpPr>
            <p:spPr>
              <a:xfrm>
                <a:off x="4772884" y="3438488"/>
                <a:ext cx="1923494" cy="788670"/>
              </a:xfrm>
              <a:prstGeom prst="roundRect">
                <a:avLst/>
              </a:prstGeom>
              <a:ln w="19050">
                <a:solidFill>
                  <a:srgbClr val="7030A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روش جاسازی واژه برای افعال</a:t>
                </a:r>
                <a:r>
                  <a:rPr lang="fa-IR" sz="1400" dirty="0" smtClean="0">
                    <a:solidFill>
                      <a:schemeClr val="tx1"/>
                    </a:solidFill>
                    <a:cs typeface="B Nazanin" panose="00000400000000000000" pitchFamily="2" charset="-78"/>
                  </a:rPr>
                  <a:t>[2]</a:t>
                </a:r>
                <a:endParaRPr lang="fa-IR" sz="1400" dirty="0">
                  <a:solidFill>
                    <a:schemeClr val="tx1"/>
                  </a:solidFill>
                  <a:cs typeface="B Nazanin" panose="00000400000000000000" pitchFamily="2" charset="-78"/>
                </a:endParaRPr>
              </a:p>
            </p:txBody>
          </p:sp>
          <p:sp>
            <p:nvSpPr>
              <p:cNvPr id="35" name="Rounded Rectangle 34"/>
              <p:cNvSpPr/>
              <p:nvPr/>
            </p:nvSpPr>
            <p:spPr>
              <a:xfrm>
                <a:off x="1241680" y="1556698"/>
                <a:ext cx="2280837" cy="811528"/>
              </a:xfrm>
              <a:prstGeom prst="round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وجود کمات با چند معنی در حوزه های مختلف</a:t>
                </a:r>
                <a:endParaRPr lang="fa-IR" sz="1400" b="1" dirty="0">
                  <a:solidFill>
                    <a:schemeClr val="tx1"/>
                  </a:solidFill>
                  <a:cs typeface="B Nazanin" panose="00000400000000000000" pitchFamily="2" charset="-78"/>
                </a:endParaRPr>
              </a:p>
            </p:txBody>
          </p:sp>
          <p:sp>
            <p:nvSpPr>
              <p:cNvPr id="42" name="Rounded Rectangle 41"/>
              <p:cNvSpPr/>
              <p:nvPr/>
            </p:nvSpPr>
            <p:spPr>
              <a:xfrm>
                <a:off x="1250047" y="595632"/>
                <a:ext cx="2296168" cy="809016"/>
              </a:xfrm>
              <a:prstGeom prst="roundRect">
                <a:avLst/>
              </a:prstGeom>
              <a:ln w="57150">
                <a:solidFill>
                  <a:srgbClr val="0EE618"/>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fa-IR" sz="1600" b="1" dirty="0" smtClean="0">
                    <a:solidFill>
                      <a:schemeClr val="tx1"/>
                    </a:solidFill>
                    <a:cs typeface="B Nazanin" panose="00000400000000000000" pitchFamily="2" charset="-78"/>
                  </a:rPr>
                  <a:t>در نظر گرفتن نقش های نحوی فاعل، مفعول و فعل</a:t>
                </a:r>
                <a:endParaRPr lang="fa-IR" sz="1400" b="1" dirty="0">
                  <a:solidFill>
                    <a:schemeClr val="tx1"/>
                  </a:solidFill>
                  <a:cs typeface="B Nazanin" panose="00000400000000000000" pitchFamily="2" charset="-78"/>
                </a:endParaRPr>
              </a:p>
            </p:txBody>
          </p:sp>
          <p:sp>
            <p:nvSpPr>
              <p:cNvPr id="63" name="Rounded Rectangle 62"/>
              <p:cNvSpPr/>
              <p:nvPr/>
            </p:nvSpPr>
            <p:spPr>
              <a:xfrm>
                <a:off x="7778453" y="2298608"/>
                <a:ext cx="2410725" cy="871342"/>
              </a:xfrm>
              <a:prstGeom prst="roundRect">
                <a:avLst/>
              </a:prstGeom>
              <a:ln w="57150"/>
            </p:spPr>
            <p:style>
              <a:lnRef idx="2">
                <a:schemeClr val="accent1"/>
              </a:lnRef>
              <a:fillRef idx="1">
                <a:schemeClr val="lt1"/>
              </a:fillRef>
              <a:effectRef idx="0">
                <a:schemeClr val="accent1"/>
              </a:effectRef>
              <a:fontRef idx="minor">
                <a:schemeClr val="dk1"/>
              </a:fontRef>
            </p:style>
            <p:txBody>
              <a:bodyPr rtlCol="1" anchor="ctr"/>
              <a:lstStyle/>
              <a:p>
                <a:pPr algn="ctr"/>
                <a:r>
                  <a:rPr lang="fa-IR" sz="1600" b="1" dirty="0" smtClean="0">
                    <a:solidFill>
                      <a:schemeClr val="tx1"/>
                    </a:solidFill>
                    <a:cs typeface="B Nazanin" panose="00000400000000000000" pitchFamily="2" charset="-78"/>
                  </a:rPr>
                  <a:t>دسته بندی بر اساس محتوا</a:t>
                </a:r>
                <a:endParaRPr lang="en-US" sz="1600" b="1" dirty="0" smtClean="0">
                  <a:solidFill>
                    <a:schemeClr val="tx1"/>
                  </a:solidFill>
                  <a:cs typeface="B Nazanin" panose="00000400000000000000" pitchFamily="2" charset="-78"/>
                </a:endParaRPr>
              </a:p>
            </p:txBody>
          </p:sp>
          <p:cxnSp>
            <p:nvCxnSpPr>
              <p:cNvPr id="73" name="Elbow Connector 72"/>
              <p:cNvCxnSpPr>
                <a:stCxn id="42" idx="3"/>
                <a:endCxn id="25" idx="1"/>
              </p:cNvCxnSpPr>
              <p:nvPr/>
            </p:nvCxnSpPr>
            <p:spPr>
              <a:xfrm>
                <a:off x="3546215" y="1000140"/>
                <a:ext cx="1226669" cy="1747645"/>
              </a:xfrm>
              <a:prstGeom prst="bentConnector3">
                <a:avLst>
                  <a:gd name="adj1" fmla="val 52795"/>
                </a:avLst>
              </a:prstGeom>
            </p:spPr>
            <p:style>
              <a:lnRef idx="1">
                <a:schemeClr val="accent3"/>
              </a:lnRef>
              <a:fillRef idx="0">
                <a:schemeClr val="accent3"/>
              </a:fillRef>
              <a:effectRef idx="0">
                <a:schemeClr val="accent3"/>
              </a:effectRef>
              <a:fontRef idx="minor">
                <a:schemeClr val="tx1"/>
              </a:fontRef>
            </p:style>
          </p:cxnSp>
          <p:cxnSp>
            <p:nvCxnSpPr>
              <p:cNvPr id="80" name="Straight Connector 79"/>
              <p:cNvCxnSpPr/>
              <p:nvPr/>
            </p:nvCxnSpPr>
            <p:spPr>
              <a:xfrm flipV="1">
                <a:off x="3521801" y="1954530"/>
                <a:ext cx="701772" cy="4088"/>
              </a:xfrm>
              <a:prstGeom prst="line">
                <a:avLst/>
              </a:prstGeom>
            </p:spPr>
            <p:style>
              <a:lnRef idx="1">
                <a:schemeClr val="accent3"/>
              </a:lnRef>
              <a:fillRef idx="0">
                <a:schemeClr val="accent3"/>
              </a:fillRef>
              <a:effectRef idx="0">
                <a:schemeClr val="accent3"/>
              </a:effectRef>
              <a:fontRef idx="minor">
                <a:schemeClr val="tx1"/>
              </a:fontRef>
            </p:style>
          </p:cxnSp>
          <p:cxnSp>
            <p:nvCxnSpPr>
              <p:cNvPr id="92" name="Straight Connector 91"/>
              <p:cNvCxnSpPr/>
              <p:nvPr/>
            </p:nvCxnSpPr>
            <p:spPr>
              <a:xfrm flipH="1">
                <a:off x="6763320" y="2928664"/>
                <a:ext cx="1082388" cy="9849"/>
              </a:xfrm>
              <a:prstGeom prst="line">
                <a:avLst/>
              </a:prstGeom>
            </p:spPr>
            <p:style>
              <a:lnRef idx="1">
                <a:schemeClr val="accent3"/>
              </a:lnRef>
              <a:fillRef idx="0">
                <a:schemeClr val="accent3"/>
              </a:fillRef>
              <a:effectRef idx="0">
                <a:schemeClr val="accent3"/>
              </a:effectRef>
              <a:fontRef idx="minor">
                <a:schemeClr val="tx1"/>
              </a:fontRef>
            </p:style>
          </p:cxnSp>
          <p:cxnSp>
            <p:nvCxnSpPr>
              <p:cNvPr id="95" name="Elbow Connector 94"/>
              <p:cNvCxnSpPr/>
              <p:nvPr/>
            </p:nvCxnSpPr>
            <p:spPr>
              <a:xfrm flipV="1">
                <a:off x="6696377" y="2928674"/>
                <a:ext cx="1048823" cy="771139"/>
              </a:xfrm>
              <a:prstGeom prst="bentConnector3">
                <a:avLst/>
              </a:prstGeom>
            </p:spPr>
            <p:style>
              <a:lnRef idx="1">
                <a:schemeClr val="accent3"/>
              </a:lnRef>
              <a:fillRef idx="0">
                <a:schemeClr val="accent3"/>
              </a:fillRef>
              <a:effectRef idx="0">
                <a:schemeClr val="accent3"/>
              </a:effectRef>
              <a:fontRef idx="minor">
                <a:schemeClr val="tx1"/>
              </a:fontRef>
            </p:style>
          </p:cxnSp>
          <p:sp>
            <p:nvSpPr>
              <p:cNvPr id="98" name="Rounded Rectangle 97"/>
              <p:cNvSpPr/>
              <p:nvPr/>
            </p:nvSpPr>
            <p:spPr>
              <a:xfrm>
                <a:off x="1280561" y="2548217"/>
                <a:ext cx="2296168" cy="691117"/>
              </a:xfrm>
              <a:prstGeom prst="roundRect">
                <a:avLst/>
              </a:prstGeom>
              <a:ln w="57150">
                <a:solidFill>
                  <a:srgbClr val="0EE618"/>
                </a:solidFill>
              </a:ln>
            </p:spPr>
            <p:style>
              <a:lnRef idx="2">
                <a:schemeClr val="accent6"/>
              </a:lnRef>
              <a:fillRef idx="1">
                <a:schemeClr val="lt1"/>
              </a:fillRef>
              <a:effectRef idx="0">
                <a:schemeClr val="accent6"/>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مدلسازی مفاهیم معنایی </a:t>
                </a:r>
                <a:endParaRPr lang="fa-IR" sz="1200" b="1" dirty="0">
                  <a:solidFill>
                    <a:schemeClr val="tx1"/>
                  </a:solidFill>
                  <a:cs typeface="B Nazanin" panose="00000400000000000000" pitchFamily="2" charset="-78"/>
                </a:endParaRPr>
              </a:p>
            </p:txBody>
          </p:sp>
          <p:sp>
            <p:nvSpPr>
              <p:cNvPr id="99" name="Rounded Rectangle 98"/>
              <p:cNvSpPr/>
              <p:nvPr/>
            </p:nvSpPr>
            <p:spPr>
              <a:xfrm>
                <a:off x="1246016" y="3356913"/>
                <a:ext cx="2346842" cy="809016"/>
              </a:xfrm>
              <a:prstGeom prst="round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در نظر نگرفتن نقش های نحوی فاعل، مفعول</a:t>
                </a:r>
                <a:endParaRPr lang="fa-IR" sz="1200" b="1" dirty="0">
                  <a:solidFill>
                    <a:schemeClr val="tx1"/>
                  </a:solidFill>
                  <a:cs typeface="B Nazanin" panose="00000400000000000000" pitchFamily="2" charset="-78"/>
                </a:endParaRPr>
              </a:p>
            </p:txBody>
          </p:sp>
          <p:cxnSp>
            <p:nvCxnSpPr>
              <p:cNvPr id="103" name="Elbow Connector 102"/>
              <p:cNvCxnSpPr>
                <a:stCxn id="98" idx="3"/>
                <a:endCxn id="27" idx="1"/>
              </p:cNvCxnSpPr>
              <p:nvPr/>
            </p:nvCxnSpPr>
            <p:spPr>
              <a:xfrm>
                <a:off x="3576729" y="2893776"/>
                <a:ext cx="1196155" cy="939047"/>
              </a:xfrm>
              <a:prstGeom prst="bentConnector3">
                <a:avLst>
                  <a:gd name="adj1" fmla="val 50000"/>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p:cNvCxnSpPr/>
              <p:nvPr/>
            </p:nvCxnSpPr>
            <p:spPr>
              <a:xfrm>
                <a:off x="3628636" y="3826951"/>
                <a:ext cx="617797"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3" name="Elbow Connector 12"/>
              <p:cNvCxnSpPr>
                <a:stCxn id="63" idx="3"/>
                <a:endCxn id="61" idx="1"/>
              </p:cNvCxnSpPr>
              <p:nvPr/>
            </p:nvCxnSpPr>
            <p:spPr>
              <a:xfrm flipV="1">
                <a:off x="10189178" y="2159065"/>
                <a:ext cx="346074" cy="57521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214986" y="4186083"/>
              <a:ext cx="5899494" cy="1459730"/>
              <a:chOff x="1214986" y="4186083"/>
              <a:chExt cx="5899494" cy="1459730"/>
            </a:xfrm>
          </p:grpSpPr>
          <p:cxnSp>
            <p:nvCxnSpPr>
              <p:cNvPr id="22" name="Elbow Connector 21"/>
              <p:cNvCxnSpPr/>
              <p:nvPr/>
            </p:nvCxnSpPr>
            <p:spPr>
              <a:xfrm rot="5400000">
                <a:off x="6276885" y="4570079"/>
                <a:ext cx="1221591" cy="453599"/>
              </a:xfrm>
              <a:prstGeom prst="bentConnector3">
                <a:avLst>
                  <a:gd name="adj1" fmla="val 93817"/>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4737386" y="4857143"/>
                <a:ext cx="1923494" cy="788670"/>
              </a:xfrm>
              <a:prstGeom prst="roundRect">
                <a:avLst/>
              </a:prstGeom>
              <a:ln w="19050">
                <a:solidFill>
                  <a:srgbClr val="7030A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مدلسازی مفاهیم معنایی </a:t>
                </a:r>
                <a:r>
                  <a:rPr lang="en-US" sz="1400" b="1" dirty="0" smtClean="0">
                    <a:solidFill>
                      <a:schemeClr val="tx1"/>
                    </a:solidFill>
                    <a:cs typeface="B Nazanin" panose="00000400000000000000" pitchFamily="2" charset="-78"/>
                  </a:rPr>
                  <a:t>(LDA)</a:t>
                </a:r>
                <a:endParaRPr lang="fa-IR" sz="1400" b="1" dirty="0">
                  <a:solidFill>
                    <a:schemeClr val="tx1"/>
                  </a:solidFill>
                  <a:cs typeface="B Nazanin" panose="00000400000000000000" pitchFamily="2" charset="-78"/>
                </a:endParaRPr>
              </a:p>
            </p:txBody>
          </p:sp>
          <p:cxnSp>
            <p:nvCxnSpPr>
              <p:cNvPr id="29" name="Straight Arrow Connector 28"/>
              <p:cNvCxnSpPr>
                <a:stCxn id="45" idx="1"/>
              </p:cNvCxnSpPr>
              <p:nvPr/>
            </p:nvCxnSpPr>
            <p:spPr>
              <a:xfrm flipH="1">
                <a:off x="3539426" y="5251478"/>
                <a:ext cx="1197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1214986" y="4777781"/>
                <a:ext cx="2346842" cy="809016"/>
              </a:xfrm>
              <a:prstGeom prst="round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r>
                  <a:rPr lang="fa-IR" sz="1400" b="1" dirty="0" smtClean="0">
                    <a:solidFill>
                      <a:schemeClr val="tx1"/>
                    </a:solidFill>
                    <a:cs typeface="B Nazanin" panose="00000400000000000000" pitchFamily="2" charset="-78"/>
                  </a:rPr>
                  <a:t>عدم توجه به بعد زمان و پردازش جریانی</a:t>
                </a:r>
                <a:endParaRPr lang="fa-IR" sz="1200" b="1" dirty="0">
                  <a:solidFill>
                    <a:schemeClr val="tx1"/>
                  </a:solidFill>
                  <a:cs typeface="B Nazanin" panose="00000400000000000000" pitchFamily="2" charset="-78"/>
                </a:endParaRPr>
              </a:p>
            </p:txBody>
          </p:sp>
        </p:grpSp>
      </p:grpSp>
    </p:spTree>
    <p:extLst>
      <p:ext uri="{BB962C8B-B14F-4D97-AF65-F5344CB8AC3E}">
        <p14:creationId xmlns:p14="http://schemas.microsoft.com/office/powerpoint/2010/main" val="72612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74">
                                            <p:txEl>
                                              <p:pRg st="0" end="0"/>
                                            </p:txEl>
                                          </p:spTgt>
                                        </p:tgtEl>
                                        <p:attrNameLst>
                                          <p:attrName>style.visibility</p:attrName>
                                        </p:attrNameLst>
                                      </p:cBhvr>
                                      <p:to>
                                        <p:strVal val="visible"/>
                                      </p:to>
                                    </p:set>
                                    <p:animEffect transition="in" filter="fade">
                                      <p:cBhvr>
                                        <p:cTn id="17" dur="1000"/>
                                        <p:tgtEl>
                                          <p:spTgt spid="74">
                                            <p:txEl>
                                              <p:pRg st="0" end="0"/>
                                            </p:txEl>
                                          </p:spTgt>
                                        </p:tgtEl>
                                      </p:cBhvr>
                                    </p:animEffect>
                                    <p:anim calcmode="lin" valueType="num">
                                      <p:cBhvr>
                                        <p:cTn id="18"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4">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74">
                                            <p:txEl>
                                              <p:pRg st="1" end="1"/>
                                            </p:txEl>
                                          </p:spTgt>
                                        </p:tgtEl>
                                        <p:attrNameLst>
                                          <p:attrName>style.visibility</p:attrName>
                                        </p:attrNameLst>
                                      </p:cBhvr>
                                      <p:to>
                                        <p:strVal val="visible"/>
                                      </p:to>
                                    </p:set>
                                    <p:animEffect transition="in" filter="fade">
                                      <p:cBhvr>
                                        <p:cTn id="23" dur="1000"/>
                                        <p:tgtEl>
                                          <p:spTgt spid="74">
                                            <p:txEl>
                                              <p:pRg st="1" end="1"/>
                                            </p:txEl>
                                          </p:spTgt>
                                        </p:tgtEl>
                                      </p:cBhvr>
                                    </p:animEffect>
                                    <p:anim calcmode="lin" valueType="num">
                                      <p:cBhvr>
                                        <p:cTn id="24" dur="1000" fill="hold"/>
                                        <p:tgtEl>
                                          <p:spTgt spid="7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7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743" y="5725579"/>
            <a:ext cx="12192000" cy="1124631"/>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3" name="Title 2"/>
          <p:cNvSpPr>
            <a:spLocks noGrp="1"/>
          </p:cNvSpPr>
          <p:nvPr>
            <p:ph type="title"/>
          </p:nvPr>
        </p:nvSpPr>
        <p:spPr>
          <a:xfrm>
            <a:off x="384531" y="21229"/>
            <a:ext cx="10515600" cy="1325563"/>
          </a:xfrm>
        </p:spPr>
        <p:txBody>
          <a:bodyPr>
            <a:normAutofit/>
          </a:bodyPr>
          <a:lstStyle/>
          <a:p>
            <a:r>
              <a:rPr lang="en-US" sz="5400" dirty="0" smtClean="0">
                <a:solidFill>
                  <a:schemeClr val="accent6"/>
                </a:solidFill>
                <a:latin typeface="Adobe Arabic" panose="02040503050201020203" pitchFamily="18" charset="-78"/>
                <a:cs typeface="Adobe Arabic" panose="02040503050201020203" pitchFamily="18" charset="-78"/>
              </a:rPr>
              <a:t>Topic modeling</a:t>
            </a:r>
            <a:endParaRPr lang="fa-IR" sz="5400" dirty="0">
              <a:solidFill>
                <a:schemeClr val="accent6"/>
              </a:solidFill>
              <a:latin typeface="Adobe Arabic" panose="02040503050201020203" pitchFamily="18" charset="-78"/>
              <a:cs typeface="Adobe Arabic" panose="02040503050201020203" pitchFamily="18" charset="-78"/>
            </a:endParaRPr>
          </a:p>
        </p:txBody>
      </p:sp>
      <p:sp>
        <p:nvSpPr>
          <p:cNvPr id="7" name="Content Placeholder 6"/>
          <p:cNvSpPr>
            <a:spLocks noGrp="1"/>
          </p:cNvSpPr>
          <p:nvPr>
            <p:ph idx="1"/>
          </p:nvPr>
        </p:nvSpPr>
        <p:spPr>
          <a:xfrm>
            <a:off x="384531" y="1243539"/>
            <a:ext cx="10515600" cy="4351338"/>
          </a:xfrm>
        </p:spPr>
        <p:txBody>
          <a:bodyPr>
            <a:normAutofit/>
          </a:bodyPr>
          <a:lstStyle/>
          <a:p>
            <a:pPr algn="l"/>
            <a:r>
              <a:rPr lang="en-US" sz="3200" dirty="0" smtClean="0">
                <a:solidFill>
                  <a:schemeClr val="bg1"/>
                </a:solidFill>
                <a:latin typeface="Adobe Arabic" panose="02040503050201020203" pitchFamily="18" charset="-78"/>
                <a:cs typeface="Adobe Arabic" panose="02040503050201020203" pitchFamily="18" charset="-78"/>
              </a:rPr>
              <a:t>Statistical characteristics of words occurrence in documents </a:t>
            </a:r>
          </a:p>
          <a:p>
            <a:pPr lvl="1"/>
            <a:r>
              <a:rPr lang="en-US" sz="2800" dirty="0" smtClean="0">
                <a:solidFill>
                  <a:schemeClr val="bg1"/>
                </a:solidFill>
                <a:latin typeface="Adobe Arabic" panose="02040503050201020203" pitchFamily="18" charset="-78"/>
                <a:cs typeface="Adobe Arabic" panose="02040503050201020203" pitchFamily="18" charset="-78"/>
              </a:rPr>
              <a:t>BOW representation</a:t>
            </a:r>
          </a:p>
          <a:p>
            <a:pPr lvl="2"/>
            <a:r>
              <a:rPr lang="en-US" sz="2400" b="1" dirty="0" smtClean="0">
                <a:solidFill>
                  <a:schemeClr val="bg1"/>
                </a:solidFill>
                <a:latin typeface="Adobe Arabic" panose="02040503050201020203" pitchFamily="18" charset="-78"/>
                <a:cs typeface="Adobe Arabic" panose="02040503050201020203" pitchFamily="18" charset="-78"/>
              </a:rPr>
              <a:t>Latent </a:t>
            </a:r>
            <a:r>
              <a:rPr lang="en-US" sz="2400" b="1" dirty="0" err="1" smtClean="0">
                <a:solidFill>
                  <a:schemeClr val="bg1"/>
                </a:solidFill>
                <a:latin typeface="Adobe Arabic" panose="02040503050201020203" pitchFamily="18" charset="-78"/>
                <a:cs typeface="Adobe Arabic" panose="02040503050201020203" pitchFamily="18" charset="-78"/>
              </a:rPr>
              <a:t>Dirichlet</a:t>
            </a:r>
            <a:r>
              <a:rPr lang="en-US" sz="2400" b="1" dirty="0" smtClean="0">
                <a:solidFill>
                  <a:schemeClr val="bg1"/>
                </a:solidFill>
                <a:latin typeface="Adobe Arabic" panose="02040503050201020203" pitchFamily="18" charset="-78"/>
                <a:cs typeface="Adobe Arabic" panose="02040503050201020203" pitchFamily="18" charset="-78"/>
              </a:rPr>
              <a:t> Allocation (Bayesian estimation for </a:t>
            </a:r>
            <a:r>
              <a:rPr lang="en-US" sz="2400" b="1" dirty="0" err="1" smtClean="0">
                <a:solidFill>
                  <a:schemeClr val="bg1"/>
                </a:solidFill>
                <a:latin typeface="Adobe Arabic" panose="02040503050201020203" pitchFamily="18" charset="-78"/>
                <a:cs typeface="Adobe Arabic" panose="02040503050201020203" pitchFamily="18" charset="-78"/>
              </a:rPr>
              <a:t>Drichlet</a:t>
            </a:r>
            <a:r>
              <a:rPr lang="en-US" sz="2400" b="1" dirty="0" smtClean="0">
                <a:solidFill>
                  <a:schemeClr val="bg1"/>
                </a:solidFill>
                <a:latin typeface="Adobe Arabic" panose="02040503050201020203" pitchFamily="18" charset="-78"/>
                <a:cs typeface="Adobe Arabic" panose="02040503050201020203" pitchFamily="18" charset="-78"/>
              </a:rPr>
              <a:t> allocation)</a:t>
            </a:r>
          </a:p>
          <a:p>
            <a:pPr lvl="2"/>
            <a:r>
              <a:rPr lang="en-US" sz="2400" b="1" dirty="0" smtClean="0">
                <a:solidFill>
                  <a:schemeClr val="bg1"/>
                </a:solidFill>
                <a:latin typeface="Adobe Arabic" panose="02040503050201020203" pitchFamily="18" charset="-78"/>
                <a:cs typeface="Adobe Arabic" panose="02040503050201020203" pitchFamily="18" charset="-78"/>
              </a:rPr>
              <a:t>Latent semantic Analysis (SVD Matrix factorization)</a:t>
            </a:r>
          </a:p>
          <a:p>
            <a:pPr marL="457200" lvl="1" indent="0">
              <a:buNone/>
            </a:pPr>
            <a:endParaRPr lang="en-US" sz="2800" dirty="0" smtClean="0">
              <a:solidFill>
                <a:schemeClr val="bg1"/>
              </a:solidFill>
              <a:latin typeface="Adobe Arabic" panose="02040503050201020203" pitchFamily="18" charset="-78"/>
              <a:cs typeface="Adobe Arabic" panose="02040503050201020203" pitchFamily="18" charset="-78"/>
            </a:endParaRPr>
          </a:p>
          <a:p>
            <a:r>
              <a:rPr lang="en-US" sz="3200" dirty="0" smtClean="0">
                <a:solidFill>
                  <a:schemeClr val="bg1"/>
                </a:solidFill>
                <a:latin typeface="Adobe Arabic" panose="02040503050201020203" pitchFamily="18" charset="-78"/>
                <a:cs typeface="Adobe Arabic" panose="02040503050201020203" pitchFamily="18" charset="-78"/>
              </a:rPr>
              <a:t>Probabilistic </a:t>
            </a:r>
            <a:r>
              <a:rPr lang="en-US" sz="3200" dirty="0">
                <a:solidFill>
                  <a:schemeClr val="bg1"/>
                </a:solidFill>
                <a:latin typeface="Adobe Arabic" panose="02040503050201020203" pitchFamily="18" charset="-78"/>
                <a:cs typeface="Adobe Arabic" panose="02040503050201020203" pitchFamily="18" charset="-78"/>
              </a:rPr>
              <a:t>characteristics of words occurrence</a:t>
            </a:r>
            <a:r>
              <a:rPr lang="en-US" sz="3200" dirty="0" smtClean="0">
                <a:solidFill>
                  <a:schemeClr val="bg1"/>
                </a:solidFill>
                <a:latin typeface="Adobe Arabic" panose="02040503050201020203" pitchFamily="18" charset="-78"/>
                <a:cs typeface="Adobe Arabic" panose="02040503050201020203" pitchFamily="18" charset="-78"/>
              </a:rPr>
              <a:t> in documents</a:t>
            </a:r>
          </a:p>
          <a:p>
            <a:pPr lvl="1"/>
            <a:r>
              <a:rPr lang="en-US" sz="2800" dirty="0" smtClean="0">
                <a:solidFill>
                  <a:schemeClr val="bg1"/>
                </a:solidFill>
                <a:latin typeface="Adobe Arabic" panose="02040503050201020203" pitchFamily="18" charset="-78"/>
                <a:cs typeface="Adobe Arabic" panose="02040503050201020203" pitchFamily="18" charset="-78"/>
              </a:rPr>
              <a:t>Word2vec representation</a:t>
            </a:r>
          </a:p>
          <a:p>
            <a:pPr lvl="2"/>
            <a:r>
              <a:rPr lang="en-US" sz="2400" b="1" dirty="0" smtClean="0">
                <a:solidFill>
                  <a:schemeClr val="bg1"/>
                </a:solidFill>
                <a:latin typeface="Adobe Arabic" panose="02040503050201020203" pitchFamily="18" charset="-78"/>
                <a:cs typeface="Adobe Arabic" panose="02040503050201020203" pitchFamily="18" charset="-78"/>
              </a:rPr>
              <a:t>Neural Net word2vec + latent space dimension reduction [1,2]</a:t>
            </a:r>
          </a:p>
          <a:p>
            <a:pPr lvl="2"/>
            <a:r>
              <a:rPr lang="en-US" sz="2400" b="1" dirty="0" smtClean="0">
                <a:solidFill>
                  <a:schemeClr val="bg1"/>
                </a:solidFill>
                <a:latin typeface="Adobe Arabic" panose="02040503050201020203" pitchFamily="18" charset="-78"/>
                <a:cs typeface="Adobe Arabic" panose="02040503050201020203" pitchFamily="18" charset="-78"/>
              </a:rPr>
              <a:t>Popular in </a:t>
            </a:r>
            <a:r>
              <a:rPr lang="en-US" sz="2400" b="1" dirty="0" err="1" smtClean="0">
                <a:solidFill>
                  <a:schemeClr val="bg1"/>
                </a:solidFill>
                <a:latin typeface="Adobe Arabic" panose="02040503050201020203" pitchFamily="18" charset="-78"/>
                <a:cs typeface="Adobe Arabic" panose="02040503050201020203" pitchFamily="18" charset="-78"/>
              </a:rPr>
              <a:t>BigData</a:t>
            </a:r>
            <a:r>
              <a:rPr lang="en-US" sz="2400" b="1" dirty="0" smtClean="0">
                <a:solidFill>
                  <a:schemeClr val="bg1"/>
                </a:solidFill>
                <a:latin typeface="Adobe Arabic" panose="02040503050201020203" pitchFamily="18" charset="-78"/>
                <a:cs typeface="Adobe Arabic" panose="02040503050201020203" pitchFamily="18" charset="-78"/>
              </a:rPr>
              <a:t> Analytics</a:t>
            </a:r>
          </a:p>
          <a:p>
            <a:pPr marL="457200" lvl="1" indent="0">
              <a:buNone/>
            </a:pPr>
            <a:endParaRPr lang="en-US" sz="2800" dirty="0">
              <a:solidFill>
                <a:schemeClr val="bg1"/>
              </a:solidFill>
              <a:latin typeface="Adobe Arabic" panose="02040503050201020203" pitchFamily="18" charset="-78"/>
              <a:cs typeface="Adobe Arabic" panose="02040503050201020203" pitchFamily="18" charset="-78"/>
            </a:endParaRPr>
          </a:p>
          <a:p>
            <a:pPr lvl="2"/>
            <a:endParaRPr lang="fa-IR" sz="2400" dirty="0">
              <a:solidFill>
                <a:schemeClr val="bg1"/>
              </a:solidFill>
              <a:latin typeface="Adobe Arabic" panose="02040503050201020203" pitchFamily="18" charset="-78"/>
              <a:cs typeface="Adobe Arabic" panose="02040503050201020203" pitchFamily="18" charset="-78"/>
            </a:endParaRPr>
          </a:p>
        </p:txBody>
      </p:sp>
      <p:sp>
        <p:nvSpPr>
          <p:cNvPr id="11" name="Slide Number Placeholder 10"/>
          <p:cNvSpPr>
            <a:spLocks noGrp="1"/>
          </p:cNvSpPr>
          <p:nvPr>
            <p:ph type="sldNum" sz="quarter" idx="12"/>
          </p:nvPr>
        </p:nvSpPr>
        <p:spPr>
          <a:xfrm>
            <a:off x="10465905" y="629948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11</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581886"/>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extBox 1"/>
          <p:cNvSpPr txBox="1"/>
          <p:nvPr/>
        </p:nvSpPr>
        <p:spPr>
          <a:xfrm>
            <a:off x="384531" y="5780478"/>
            <a:ext cx="10355986" cy="1384995"/>
          </a:xfrm>
          <a:prstGeom prst="rect">
            <a:avLst/>
          </a:prstGeom>
          <a:noFill/>
        </p:spPr>
        <p:txBody>
          <a:bodyPr wrap="square" rtlCol="1">
            <a:spAutoFit/>
          </a:bodyPr>
          <a:lstStyle/>
          <a:p>
            <a:pPr marL="342900" indent="-342900">
              <a:buAutoNum type="arabicPeriod"/>
            </a:pPr>
            <a:r>
              <a:rPr lang="en-US" sz="1400" dirty="0" smtClean="0">
                <a:solidFill>
                  <a:schemeClr val="accent2">
                    <a:lumMod val="20000"/>
                    <a:lumOff val="80000"/>
                  </a:schemeClr>
                </a:solidFill>
              </a:rPr>
              <a:t>Kim, H.K., H. Kim, and S. Cho, </a:t>
            </a:r>
            <a:r>
              <a:rPr lang="en-US" sz="1400" i="1" dirty="0" smtClean="0">
                <a:solidFill>
                  <a:schemeClr val="accent2">
                    <a:lumMod val="20000"/>
                    <a:lumOff val="80000"/>
                  </a:schemeClr>
                </a:solidFill>
              </a:rPr>
              <a:t>Bag-of-concepts: Comprehending document representation through clustering words in distributed representation.</a:t>
            </a:r>
            <a:r>
              <a:rPr lang="en-US" sz="1400" dirty="0" smtClean="0">
                <a:solidFill>
                  <a:schemeClr val="accent2">
                    <a:lumMod val="20000"/>
                    <a:lumOff val="80000"/>
                  </a:schemeClr>
                </a:solidFill>
              </a:rPr>
              <a:t> </a:t>
            </a:r>
            <a:r>
              <a:rPr lang="en-US" sz="1400" dirty="0" err="1" smtClean="0">
                <a:solidFill>
                  <a:schemeClr val="accent2">
                    <a:lumMod val="20000"/>
                    <a:lumOff val="80000"/>
                  </a:schemeClr>
                </a:solidFill>
              </a:rPr>
              <a:t>Neurocomputing</a:t>
            </a:r>
            <a:r>
              <a:rPr lang="en-US" sz="1400" dirty="0" smtClean="0">
                <a:solidFill>
                  <a:schemeClr val="accent2">
                    <a:lumMod val="20000"/>
                    <a:lumOff val="80000"/>
                  </a:schemeClr>
                </a:solidFill>
              </a:rPr>
              <a:t>, 2017. </a:t>
            </a:r>
            <a:r>
              <a:rPr lang="en-US" sz="1400" b="1" dirty="0" smtClean="0">
                <a:solidFill>
                  <a:schemeClr val="accent2">
                    <a:lumMod val="20000"/>
                    <a:lumOff val="80000"/>
                  </a:schemeClr>
                </a:solidFill>
              </a:rPr>
              <a:t>266</a:t>
            </a:r>
            <a:r>
              <a:rPr lang="en-US" sz="1400" dirty="0" smtClean="0">
                <a:solidFill>
                  <a:schemeClr val="accent2">
                    <a:lumMod val="20000"/>
                    <a:lumOff val="80000"/>
                  </a:schemeClr>
                </a:solidFill>
              </a:rPr>
              <a:t>: p. 336-352.</a:t>
            </a:r>
          </a:p>
          <a:p>
            <a:pPr marL="342900" indent="-342900">
              <a:buAutoNum type="arabicPeriod"/>
            </a:pPr>
            <a:r>
              <a:rPr lang="da-DK" sz="1400" dirty="0" smtClean="0">
                <a:solidFill>
                  <a:schemeClr val="accent2">
                    <a:lumMod val="20000"/>
                    <a:lumOff val="80000"/>
                  </a:schemeClr>
                </a:solidFill>
              </a:rPr>
              <a:t>Hu, L., et al., </a:t>
            </a:r>
            <a:r>
              <a:rPr lang="en-US" sz="1400" i="1" dirty="0" smtClean="0">
                <a:solidFill>
                  <a:schemeClr val="accent2">
                    <a:lumMod val="20000"/>
                    <a:lumOff val="80000"/>
                  </a:schemeClr>
                </a:solidFill>
              </a:rPr>
              <a:t>Adaptive online event detection in news streams.</a:t>
            </a:r>
            <a:r>
              <a:rPr lang="en-US" sz="1400" dirty="0" smtClean="0">
                <a:solidFill>
                  <a:schemeClr val="accent2">
                    <a:lumMod val="20000"/>
                    <a:lumOff val="80000"/>
                  </a:schemeClr>
                </a:solidFill>
              </a:rPr>
              <a:t> Knowledge-Based Systems, 2017. </a:t>
            </a:r>
            <a:r>
              <a:rPr lang="en-US" sz="1400" b="1" dirty="0" smtClean="0">
                <a:solidFill>
                  <a:schemeClr val="accent2">
                    <a:lumMod val="20000"/>
                    <a:lumOff val="80000"/>
                  </a:schemeClr>
                </a:solidFill>
              </a:rPr>
              <a:t>138</a:t>
            </a:r>
            <a:r>
              <a:rPr lang="en-US" sz="1400" dirty="0" smtClean="0">
                <a:solidFill>
                  <a:schemeClr val="accent2">
                    <a:lumMod val="20000"/>
                    <a:lumOff val="80000"/>
                  </a:schemeClr>
                </a:solidFill>
              </a:rPr>
              <a:t>: p. 105-112.</a:t>
            </a:r>
          </a:p>
          <a:p>
            <a:pPr marL="342900" indent="-342900">
              <a:buAutoNum type="arabicPeriod"/>
            </a:pPr>
            <a:endParaRPr lang="en-US" sz="1400" dirty="0" smtClean="0">
              <a:solidFill>
                <a:schemeClr val="accent2">
                  <a:lumMod val="20000"/>
                  <a:lumOff val="80000"/>
                </a:schemeClr>
              </a:solidFill>
            </a:endParaRPr>
          </a:p>
          <a:p>
            <a:pPr marL="342900" indent="-342900">
              <a:buAutoNum type="arabicPeriod"/>
            </a:pPr>
            <a:endParaRPr lang="en-US" sz="1400" b="1" dirty="0" smtClean="0">
              <a:solidFill>
                <a:schemeClr val="accent2">
                  <a:lumMod val="20000"/>
                  <a:lumOff val="80000"/>
                </a:schemeClr>
              </a:solidFill>
            </a:endParaRPr>
          </a:p>
          <a:p>
            <a:endParaRPr lang="fa-IR" sz="1400" b="1" dirty="0">
              <a:solidFill>
                <a:schemeClr val="accent2">
                  <a:lumMod val="20000"/>
                  <a:lumOff val="80000"/>
                </a:schemeClr>
              </a:solidFill>
            </a:endParaRPr>
          </a:p>
        </p:txBody>
      </p:sp>
    </p:spTree>
    <p:extLst>
      <p:ext uri="{BB962C8B-B14F-4D97-AF65-F5344CB8AC3E}">
        <p14:creationId xmlns:p14="http://schemas.microsoft.com/office/powerpoint/2010/main" val="120710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743" y="5725579"/>
            <a:ext cx="12192000" cy="1124631"/>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3" name="Title 2"/>
          <p:cNvSpPr>
            <a:spLocks noGrp="1"/>
          </p:cNvSpPr>
          <p:nvPr>
            <p:ph type="title"/>
          </p:nvPr>
        </p:nvSpPr>
        <p:spPr>
          <a:xfrm>
            <a:off x="384531" y="21230"/>
            <a:ext cx="10515600" cy="866596"/>
          </a:xfrm>
        </p:spPr>
        <p:txBody>
          <a:bodyPr>
            <a:normAutofit/>
          </a:bodyPr>
          <a:lstStyle/>
          <a:p>
            <a:pPr algn="ctr"/>
            <a:r>
              <a:rPr lang="en-US" sz="5400" dirty="0" smtClean="0">
                <a:solidFill>
                  <a:schemeClr val="accent6"/>
                </a:solidFill>
                <a:latin typeface="Adobe Arabic" panose="02040503050201020203" pitchFamily="18" charset="-78"/>
                <a:cs typeface="Adobe Arabic" panose="02040503050201020203" pitchFamily="18" charset="-78"/>
              </a:rPr>
              <a:t>Word Embedding(word2vec)</a:t>
            </a:r>
            <a:endParaRPr lang="fa-IR" sz="5400" dirty="0">
              <a:solidFill>
                <a:schemeClr val="accent6"/>
              </a:solidFill>
              <a:latin typeface="Adobe Arabic" panose="02040503050201020203" pitchFamily="18" charset="-78"/>
              <a:cs typeface="Adobe Arabic" panose="02040503050201020203" pitchFamily="18" charset="-78"/>
            </a:endParaRPr>
          </a:p>
        </p:txBody>
      </p:sp>
      <p:sp>
        <p:nvSpPr>
          <p:cNvPr id="11" name="Slide Number Placeholder 10"/>
          <p:cNvSpPr>
            <a:spLocks noGrp="1"/>
          </p:cNvSpPr>
          <p:nvPr>
            <p:ph type="sldNum" sz="quarter" idx="12"/>
          </p:nvPr>
        </p:nvSpPr>
        <p:spPr>
          <a:xfrm>
            <a:off x="10465905" y="629948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12</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581886"/>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mc:AlternateContent xmlns:mc="http://schemas.openxmlformats.org/markup-compatibility/2006" xmlns:a14="http://schemas.microsoft.com/office/drawing/2010/main">
        <mc:Choice Requires="a14">
          <p:sp>
            <p:nvSpPr>
              <p:cNvPr id="2" name="Rectangle 1"/>
              <p:cNvSpPr/>
              <p:nvPr/>
            </p:nvSpPr>
            <p:spPr>
              <a:xfrm>
                <a:off x="495360" y="781878"/>
                <a:ext cx="6964378" cy="4819461"/>
              </a:xfrm>
              <a:prstGeom prst="rect">
                <a:avLst/>
              </a:prstGeom>
            </p:spPr>
            <p:txBody>
              <a:bodyPr wrap="square">
                <a:spAutoFit/>
              </a:bodyPr>
              <a:lstStyle/>
              <a:p>
                <a:pPr rtl="1">
                  <a:lnSpc>
                    <a:spcPct val="150000"/>
                  </a:lnSpc>
                  <a:spcAft>
                    <a:spcPts val="600"/>
                  </a:spcAft>
                </a:pPr>
                <a:r>
                  <a:rPr lang="en-US" sz="20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Input : D= {</a:t>
                </a:r>
                <a14:m>
                  <m:oMath xmlns:m="http://schemas.openxmlformats.org/officeDocument/2006/math">
                    <m:sSub>
                      <m:sSubPr>
                        <m:ctrlPr>
                          <a:rPr lang="en-US" sz="2000" b="1" i="1" smtClean="0">
                            <a:solidFill>
                              <a:schemeClr val="bg1"/>
                            </a:solidFill>
                            <a:latin typeface="Cambria Math" panose="02040503050406030204" pitchFamily="18" charset="0"/>
                            <a:cs typeface="Adobe Arabic" panose="02040503050201020203" pitchFamily="18" charset="-78"/>
                          </a:rPr>
                        </m:ctrlPr>
                      </m:sSubPr>
                      <m:e>
                        <m:r>
                          <a:rPr lang="en-US" sz="2000" b="1" i="1" smtClean="0">
                            <a:solidFill>
                              <a:schemeClr val="bg1"/>
                            </a:solidFill>
                            <a:latin typeface="Cambria Math" panose="02040503050406030204" pitchFamily="18" charset="0"/>
                            <a:cs typeface="Adobe Arabic" panose="02040503050201020203" pitchFamily="18" charset="-78"/>
                          </a:rPr>
                          <m:t>𝒅</m:t>
                        </m:r>
                      </m:e>
                      <m:sub>
                        <m:r>
                          <a:rPr lang="en-US" sz="2000" b="1" i="1" smtClean="0">
                            <a:solidFill>
                              <a:schemeClr val="bg1"/>
                            </a:solidFill>
                            <a:latin typeface="Cambria Math" panose="02040503050406030204" pitchFamily="18" charset="0"/>
                            <a:cs typeface="Adobe Arabic" panose="02040503050201020203" pitchFamily="18" charset="-78"/>
                          </a:rPr>
                          <m:t>𝟏</m:t>
                        </m:r>
                      </m:sub>
                    </m:sSub>
                    <m:r>
                      <a:rPr lang="en-US" sz="2000" b="1" i="1" smtClean="0">
                        <a:solidFill>
                          <a:schemeClr val="bg1"/>
                        </a:solidFill>
                        <a:latin typeface="Cambria Math" panose="02040503050406030204" pitchFamily="18" charset="0"/>
                        <a:cs typeface="Adobe Arabic" panose="02040503050201020203" pitchFamily="18" charset="-78"/>
                      </a:rPr>
                      <m:t>,</m:t>
                    </m:r>
                  </m:oMath>
                </a14:m>
                <a:r>
                  <a:rPr lang="en-US" sz="20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 </a:t>
                </a:r>
                <a14:m>
                  <m:oMath xmlns:m="http://schemas.openxmlformats.org/officeDocument/2006/math">
                    <m:sSub>
                      <m:sSubPr>
                        <m:ctrlPr>
                          <a:rPr lang="en-US" sz="2000" b="1" i="1">
                            <a:solidFill>
                              <a:schemeClr val="bg1"/>
                            </a:solidFill>
                            <a:latin typeface="Cambria Math" panose="02040503050406030204" pitchFamily="18" charset="0"/>
                            <a:cs typeface="Adobe Arabic" panose="02040503050201020203" pitchFamily="18" charset="-78"/>
                          </a:rPr>
                        </m:ctrlPr>
                      </m:sSubPr>
                      <m:e>
                        <m:r>
                          <a:rPr lang="en-US" sz="2000" b="1" i="1">
                            <a:solidFill>
                              <a:schemeClr val="bg1"/>
                            </a:solidFill>
                            <a:latin typeface="Cambria Math" panose="02040503050406030204" pitchFamily="18" charset="0"/>
                            <a:cs typeface="Adobe Arabic" panose="02040503050201020203" pitchFamily="18" charset="-78"/>
                          </a:rPr>
                          <m:t>𝒅</m:t>
                        </m:r>
                      </m:e>
                      <m:sub>
                        <m:r>
                          <a:rPr lang="en-US" sz="2000" b="1" i="1" smtClean="0">
                            <a:solidFill>
                              <a:schemeClr val="bg1"/>
                            </a:solidFill>
                            <a:latin typeface="Cambria Math" panose="02040503050406030204" pitchFamily="18" charset="0"/>
                            <a:cs typeface="Adobe Arabic" panose="02040503050201020203" pitchFamily="18" charset="-78"/>
                          </a:rPr>
                          <m:t>𝒏</m:t>
                        </m:r>
                      </m:sub>
                    </m:sSub>
                  </m:oMath>
                </a14:m>
                <a:r>
                  <a:rPr lang="en-US" sz="20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   </a:t>
                </a:r>
                <a:endParaRPr lang="fa-IR" sz="20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endParaRPr>
              </a:p>
              <a:p>
                <a:pPr rtl="1">
                  <a:lnSpc>
                    <a:spcPct val="150000"/>
                  </a:lnSpc>
                  <a:spcAft>
                    <a:spcPts val="600"/>
                  </a:spcAft>
                </a:pPr>
                <a:r>
                  <a:rPr lang="en-US" sz="20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Method: </a:t>
                </a:r>
              </a:p>
              <a:p>
                <a:pPr>
                  <a:lnSpc>
                    <a:spcPct val="150000"/>
                  </a:lnSpc>
                  <a:spcAft>
                    <a:spcPts val="600"/>
                  </a:spcAft>
                </a:pPr>
                <a14:m>
                  <m:oMath xmlns:m="http://schemas.openxmlformats.org/officeDocument/2006/math">
                    <m:r>
                      <a:rPr lang="en-US" sz="20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m:t>
                    </m:r>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sSub>
                      <m:sSubPr>
                        <m:ctrlP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bPr>
                      <m:e>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𝑤𝑜𝑟𝑑</m:t>
                        </m:r>
                      </m:e>
                      <m:sub>
                        <m:r>
                          <a:rPr lang="en-US" sz="20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sub>
                    </m:sSub>
                  </m:oMath>
                </a14:m>
                <a:r>
                  <a:rPr lang="en-US" sz="2000" i="1" dirty="0"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a:t> in corpus   </a:t>
                </a:r>
                <a14:m>
                  <m:oMath xmlns:m="http://schemas.openxmlformats.org/officeDocument/2006/math">
                    <m:r>
                      <a:rPr lang="en-US" sz="20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𝑉</m:t>
                    </m:r>
                    <m:r>
                      <a:rPr lang="en-US" sz="20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m:t>
                    </m:r>
                    <m:sSup>
                      <m:sSupPr>
                        <m:ctrlP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pPr>
                      <m:e>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ℜ</m:t>
                        </m:r>
                      </m:e>
                      <m:sup>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𝑚</m:t>
                        </m:r>
                      </m:sup>
                    </m:sSup>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m:rPr>
                        <m:sty m:val="p"/>
                      </m:rPr>
                      <a:rPr lang="en-US" sz="2000">
                        <a:solidFill>
                          <a:schemeClr val="bg1"/>
                        </a:solidFill>
                        <a:latin typeface="Cambria Math" panose="02040503050406030204" pitchFamily="18" charset="0"/>
                        <a:ea typeface="Cambria Math" panose="02040503050406030204" pitchFamily="18" charset="0"/>
                        <a:cs typeface="Adobe Arabic" panose="02040503050201020203" pitchFamily="18" charset="-78"/>
                      </a:rPr>
                      <m:t>by</m:t>
                    </m:r>
                    <m:r>
                      <a:rPr lang="en-US" sz="2000">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oMath>
                </a14:m>
                <a:r>
                  <a:rPr lang="en-US" sz="2000" dirty="0">
                    <a:solidFill>
                      <a:schemeClr val="bg1"/>
                    </a:solidFill>
                    <a:ea typeface="Cambria Math" panose="02040503050406030204" pitchFamily="18" charset="0"/>
                    <a:cs typeface="Adobe Arabic" panose="02040503050201020203" pitchFamily="18" charset="-78"/>
                  </a:rPr>
                  <a:t>c</a:t>
                </a:r>
                <a14:m>
                  <m:oMath xmlns:m="http://schemas.openxmlformats.org/officeDocument/2006/math">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𝑟𝑜𝑠𝑠</m:t>
                    </m:r>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𝑒𝑛𝑡𝑟𝑜𝑝𝑦</m:t>
                    </m:r>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a:rPr lang="en-US" sz="20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𝑒𝑠𝑡𝑖𝑚𝑎𝑡𝑖𝑜𝑛</m:t>
                    </m:r>
                  </m:oMath>
                </a14:m>
                <a:r>
                  <a:rPr lang="en-US" sz="2000" i="1" dirty="0"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a:t>: </a:t>
                </a:r>
                <a:endParaRPr lang="en-US" sz="2000" i="1" dirty="0">
                  <a:solidFill>
                    <a:schemeClr val="bg1"/>
                  </a:solidFill>
                  <a:latin typeface="Cambria Math" panose="02040503050406030204" pitchFamily="18" charset="0"/>
                  <a:ea typeface="Cambria Math" panose="02040503050406030204" pitchFamily="18" charset="0"/>
                  <a:cs typeface="Adobe Arabic" panose="02040503050201020203" pitchFamily="18" charset="-78"/>
                </a:endParaRPr>
              </a:p>
              <a:p>
                <a:pPr rtl="1">
                  <a:lnSpc>
                    <a:spcPct val="150000"/>
                  </a:lnSpc>
                  <a:spcAft>
                    <a:spcPts val="600"/>
                  </a:spcAft>
                </a:pPr>
                <a:r>
                  <a:rPr lang="en-US" sz="2400" dirty="0" smtClean="0">
                    <a:solidFill>
                      <a:schemeClr val="bg1"/>
                    </a:solidFill>
                    <a:latin typeface="Adobe Arabic" panose="02040503050201020203" pitchFamily="18" charset="-78"/>
                    <a:ea typeface="Calibri" panose="020F0502020204030204" pitchFamily="34" charset="0"/>
                    <a:cs typeface="B Nazanin" panose="00000400000000000000" pitchFamily="2" charset="-78"/>
                  </a:rPr>
                  <a:t> </a:t>
                </a:r>
                <a14:m>
                  <m:oMath xmlns:m="http://schemas.openxmlformats.org/officeDocument/2006/math">
                    <m:func>
                      <m:func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funcPr>
                      <m:fName>
                        <m:func>
                          <m:func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funcPr>
                          <m:fName>
                            <m:limLow>
                              <m:limLow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limLowPr>
                              <m:e>
                                <m:r>
                                  <m:rPr>
                                    <m:sty m:val="p"/>
                                  </m:rPr>
                                  <a:rPr lang="en-US" sz="2000">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max</m:t>
                                </m:r>
                              </m:e>
                              <m:lim>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lim>
                            </m:limLow>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 </m:t>
                            </m:r>
                            <m:f>
                              <m:f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fPr>
                              <m:num>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1</m:t>
                                </m:r>
                              </m:num>
                              <m:den>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𝑛</m:t>
                                </m:r>
                              </m:den>
                            </m:f>
                          </m:fName>
                          <m:e>
                            <m:nary>
                              <m:naryPr>
                                <m:chr m:val="∑"/>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naryPr>
                              <m:sub>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1</m:t>
                                </m:r>
                              </m:sub>
                              <m:sup>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𝑛</m:t>
                                </m:r>
                              </m:sup>
                              <m:e>
                                <m:nary>
                                  <m:naryPr>
                                    <m:chr m:val="∑"/>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naryPr>
                                  <m:sub>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𝑗</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𝑘</m:t>
                                    </m:r>
                                  </m:sub>
                                  <m:sup>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𝑘</m:t>
                                    </m:r>
                                  </m:sup>
                                  <m:e>
                                    <m:func>
                                      <m:func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funcPr>
                                      <m:fName>
                                        <m:r>
                                          <m:rPr>
                                            <m:sty m:val="p"/>
                                          </m:rPr>
                                          <a:rPr lang="en-US" sz="2000">
                                            <a:solidFill>
                                              <a:schemeClr val="bg1"/>
                                            </a:solidFill>
                                            <a:effectLst/>
                                            <a:latin typeface="Cambria Math" panose="02040503050406030204" pitchFamily="18" charset="0"/>
                                            <a:ea typeface="Calibri" panose="020F0502020204030204" pitchFamily="34" charset="0"/>
                                            <a:cs typeface="B Nazanin" panose="00000400000000000000" pitchFamily="2" charset="-78"/>
                                          </a:rPr>
                                          <m:t>log</m:t>
                                        </m:r>
                                      </m:fName>
                                      <m:e>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𝑝</m:t>
                                        </m:r>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sSub>
                                          <m:sSub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𝑗</m:t>
                                            </m:r>
                                          </m:sub>
                                        </m:sSub>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sSub>
                                          <m:sSubPr>
                                            <m:ctrlP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20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sub>
                                        </m:sSub>
                                        <m:r>
                                          <a:rPr lang="en-US" sz="2000" b="0" i="1" smtClean="0">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e>
                                    </m:func>
                                  </m:e>
                                </m:nary>
                              </m:e>
                            </m:nary>
                          </m:e>
                        </m:func>
                      </m:fName>
                      <m:e/>
                    </m:func>
                  </m:oMath>
                </a14:m>
                <a:endParaRPr lang="en-US" sz="1400"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endParaRPr>
              </a:p>
              <a:p>
                <a:pPr algn="just">
                  <a:lnSpc>
                    <a:spcPct val="150000"/>
                  </a:lnSpc>
                  <a:spcAft>
                    <a:spcPts val="600"/>
                  </a:spcAft>
                </a:pPr>
                <a:r>
                  <a:rPr lang="en-US" sz="2400" dirty="0">
                    <a:solidFill>
                      <a:schemeClr val="bg1"/>
                    </a:solidFill>
                    <a:latin typeface="Adobe Arabic" panose="02040503050201020203" pitchFamily="18" charset="-78"/>
                    <a:ea typeface="Calibri" panose="020F0502020204030204" pitchFamily="34" charset="0"/>
                    <a:cs typeface="B Nazanin" panose="00000400000000000000" pitchFamily="2" charset="-78"/>
                  </a:rPr>
                  <a:t>The probability </a:t>
                </a:r>
                <a14:m>
                  <m:oMath xmlns:m="http://schemas.openxmlformats.org/officeDocument/2006/math">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𝑝</m:t>
                    </m:r>
                    <m:d>
                      <m:dPr>
                        <m:ctrlP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ctrlPr>
                      </m:dPr>
                      <m:e>
                        <m:sSub>
                          <m:sSubPr>
                            <m:ctrlP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𝑗</m:t>
                            </m:r>
                          </m:sub>
                        </m:sSub>
                      </m:e>
                      <m:e>
                        <m:sSub>
                          <m:sSubPr>
                            <m:ctrlP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sub>
                        </m:sSub>
                      </m:e>
                    </m:d>
                  </m:oMath>
                </a14:m>
                <a:r>
                  <a:rPr lang="en-US" sz="2400" dirty="0">
                    <a:solidFill>
                      <a:schemeClr val="bg1"/>
                    </a:solidFill>
                    <a:latin typeface="Adobe Arabic" panose="02040503050201020203" pitchFamily="18" charset="-78"/>
                    <a:ea typeface="Calibri" panose="020F0502020204030204" pitchFamily="34" charset="0"/>
                    <a:cs typeface="B Nazanin" panose="00000400000000000000" pitchFamily="2" charset="-78"/>
                  </a:rPr>
                  <a:t>is formulated as</a:t>
                </a:r>
                <a:r>
                  <a:rPr lang="en-US" sz="2400" dirty="0" smtClean="0">
                    <a:solidFill>
                      <a:schemeClr val="bg1"/>
                    </a:solidFill>
                    <a:latin typeface="Adobe Arabic" panose="02040503050201020203" pitchFamily="18" charset="-78"/>
                    <a:ea typeface="Calibri" panose="020F0502020204030204" pitchFamily="34" charset="0"/>
                    <a:cs typeface="B Nazanin" panose="00000400000000000000" pitchFamily="2" charset="-78"/>
                  </a:rPr>
                  <a:t> softmax function: </a:t>
                </a:r>
                <a14:m>
                  <m:oMath xmlns:m="http://schemas.openxmlformats.org/officeDocument/2006/math">
                    <m:r>
                      <a:rPr lang="en-US" sz="2400" b="0" i="0" smtClean="0">
                        <a:solidFill>
                          <a:schemeClr val="bg1"/>
                        </a:solidFill>
                        <a:latin typeface="Cambria Math" panose="02040503050406030204" pitchFamily="18" charset="0"/>
                        <a:ea typeface="Calibri" panose="020F0502020204030204" pitchFamily="34" charset="0"/>
                        <a:cs typeface="Adobe Arabic" panose="02040503050201020203" pitchFamily="18" charset="-78"/>
                      </a:rPr>
                      <m:t>          </m:t>
                    </m:r>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𝑝</m:t>
                    </m:r>
                    <m:d>
                      <m:dPr>
                        <m:ctrlPr>
                          <a:rPr lang="en-US" sz="2400" i="1">
                            <a:solidFill>
                              <a:schemeClr val="bg1"/>
                            </a:solidFill>
                            <a:latin typeface="Cambria Math" panose="02040503050406030204" pitchFamily="18" charset="0"/>
                            <a:cs typeface="Adobe Arabic" panose="02040503050201020203" pitchFamily="18" charset="-78"/>
                          </a:rPr>
                        </m:ctrlPr>
                      </m:dPr>
                      <m:e>
                        <m:sSub>
                          <m:sSubPr>
                            <m:ctrlPr>
                              <a:rPr lang="en-US" sz="2400" i="1">
                                <a:solidFill>
                                  <a:schemeClr val="bg1"/>
                                </a:solidFill>
                                <a:effectLst/>
                                <a:latin typeface="Cambria Math" panose="02040503050406030204" pitchFamily="18" charset="0"/>
                              </a:rPr>
                            </m:ctrlPr>
                          </m:sSubPr>
                          <m:e>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𝑗</m:t>
                            </m:r>
                          </m:sub>
                        </m:sSub>
                      </m:e>
                      <m:e>
                        <m:sSub>
                          <m:sSubPr>
                            <m:ctrlPr>
                              <a:rPr lang="en-US" sz="2400" i="1">
                                <a:solidFill>
                                  <a:schemeClr val="bg1"/>
                                </a:solidFill>
                                <a:effectLst/>
                                <a:latin typeface="Cambria Math" panose="02040503050406030204" pitchFamily="18" charset="0"/>
                              </a:rPr>
                            </m:ctrlPr>
                          </m:sSubPr>
                          <m:e>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𝑤</m:t>
                            </m:r>
                          </m:e>
                          <m:sub>
                            <m:r>
                              <a:rPr lang="en-US" sz="1400"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𝑖</m:t>
                            </m:r>
                          </m:sub>
                        </m:sSub>
                      </m:e>
                    </m:d>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 </m:t>
                    </m:r>
                    <m:f>
                      <m:fPr>
                        <m:ctrlPr>
                          <a:rPr lang="en-US" sz="2400" i="1">
                            <a:solidFill>
                              <a:schemeClr val="bg1"/>
                            </a:solidFill>
                            <a:latin typeface="Cambria Math" panose="02040503050406030204" pitchFamily="18" charset="0"/>
                            <a:cs typeface="Adobe Arabic" panose="02040503050201020203" pitchFamily="18" charset="-78"/>
                          </a:rPr>
                        </m:ctrlPr>
                      </m:fPr>
                      <m:num>
                        <m:func>
                          <m:funcPr>
                            <m:ctrlPr>
                              <a:rPr lang="en-US" sz="2400" i="1">
                                <a:solidFill>
                                  <a:schemeClr val="bg1"/>
                                </a:solidFill>
                                <a:latin typeface="Cambria Math" panose="02040503050406030204" pitchFamily="18" charset="0"/>
                                <a:cs typeface="Adobe Arabic" panose="02040503050201020203" pitchFamily="18" charset="-78"/>
                              </a:rPr>
                            </m:ctrlPr>
                          </m:funcPr>
                          <m:fName>
                            <m:r>
                              <m:rPr>
                                <m:sty m:val="p"/>
                              </m:rPr>
                              <a:rPr lang="en-US" sz="2400">
                                <a:solidFill>
                                  <a:schemeClr val="bg1"/>
                                </a:solidFill>
                                <a:latin typeface="Cambria Math" panose="02040503050406030204" pitchFamily="18" charset="0"/>
                                <a:ea typeface="Calibri" panose="020F0502020204030204" pitchFamily="34" charset="0"/>
                                <a:cs typeface="Adobe Arabic" panose="02040503050201020203" pitchFamily="18" charset="-78"/>
                              </a:rPr>
                              <m:t>exp</m:t>
                            </m:r>
                          </m:fName>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m:t>
                            </m:r>
                            <m:sSubSup>
                              <m:sSubSupPr>
                                <m:ctrlPr>
                                  <a:rPr lang="en-US" sz="2400" i="1">
                                    <a:solidFill>
                                      <a:schemeClr val="bg1"/>
                                    </a:solidFill>
                                    <a:latin typeface="Cambria Math" panose="02040503050406030204" pitchFamily="18" charset="0"/>
                                    <a:cs typeface="Adobe Arabic" panose="02040503050201020203" pitchFamily="18" charset="-78"/>
                                  </a:rPr>
                                </m:ctrlPr>
                              </m:sSubSupPr>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𝑤</m:t>
                                </m:r>
                              </m:e>
                              <m: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𝑗</m:t>
                                </m:r>
                              </m:sub>
                              <m:sup>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𝑇</m:t>
                                </m:r>
                              </m:sup>
                            </m:sSubSup>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 </m:t>
                            </m:r>
                            <m:sSub>
                              <m:sSubPr>
                                <m:ctrlPr>
                                  <a:rPr lang="en-US" sz="2400" i="1">
                                    <a:solidFill>
                                      <a:schemeClr val="bg1"/>
                                    </a:solidFill>
                                    <a:latin typeface="Cambria Math" panose="02040503050406030204" pitchFamily="18" charset="0"/>
                                    <a:cs typeface="Adobe Arabic" panose="02040503050201020203" pitchFamily="18" charset="-78"/>
                                  </a:rPr>
                                </m:ctrlPr>
                              </m:sSubPr>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𝑤</m:t>
                                </m:r>
                              </m:e>
                              <m: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𝑖</m:t>
                                </m:r>
                              </m:sub>
                            </m:s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m:t>
                            </m:r>
                          </m:e>
                        </m:func>
                      </m:num>
                      <m:den>
                        <m:nary>
                          <m:naryPr>
                            <m:chr m:val="∑"/>
                            <m:limLoc m:val="undOvr"/>
                            <m:supHide m:val="on"/>
                            <m:ctrlPr>
                              <a:rPr lang="en-US" sz="2400" i="1">
                                <a:solidFill>
                                  <a:schemeClr val="bg1"/>
                                </a:solidFill>
                                <a:latin typeface="Cambria Math" panose="02040503050406030204" pitchFamily="18" charset="0"/>
                                <a:cs typeface="Adobe Arabic" panose="02040503050201020203" pitchFamily="18" charset="-78"/>
                              </a:rPr>
                            </m:ctrlPr>
                          </m:naryPr>
                          <m: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𝑖</m:t>
                            </m:r>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  </m:t>
                            </m:r>
                          </m:sub>
                          <m:sup/>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𝑒𝑥𝑝</m:t>
                            </m:r>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m:t>
                            </m:r>
                            <m:sSubSup>
                              <m:sSubSupPr>
                                <m:ctrlPr>
                                  <a:rPr lang="en-US" sz="2400" i="1">
                                    <a:solidFill>
                                      <a:schemeClr val="bg1"/>
                                    </a:solidFill>
                                    <a:latin typeface="Cambria Math" panose="02040503050406030204" pitchFamily="18" charset="0"/>
                                    <a:cs typeface="Adobe Arabic" panose="02040503050201020203" pitchFamily="18" charset="-78"/>
                                  </a:rPr>
                                </m:ctrlPr>
                              </m:sSubSupPr>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𝑤</m:t>
                                </m:r>
                              </m:e>
                              <m: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𝑖</m:t>
                                </m:r>
                              </m:sub>
                              <m:sup>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𝑇</m:t>
                                </m:r>
                              </m:sup>
                            </m:sSubSup>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 </m:t>
                            </m:r>
                            <m:sSub>
                              <m:sSubPr>
                                <m:ctrlPr>
                                  <a:rPr lang="en-US" sz="2400" i="1">
                                    <a:solidFill>
                                      <a:schemeClr val="bg1"/>
                                    </a:solidFill>
                                    <a:latin typeface="Cambria Math" panose="02040503050406030204" pitchFamily="18" charset="0"/>
                                    <a:cs typeface="Adobe Arabic" panose="02040503050201020203" pitchFamily="18" charset="-78"/>
                                  </a:rPr>
                                </m:ctrlPr>
                              </m:sSubPr>
                              <m:e>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𝑤</m:t>
                                </m:r>
                              </m:e>
                              <m:sub>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𝑖</m:t>
                                </m:r>
                              </m:sub>
                            </m:sSub>
                          </m:e>
                        </m:nary>
                        <m:r>
                          <a:rPr lang="en-US" sz="2400" i="1">
                            <a:solidFill>
                              <a:schemeClr val="bg1"/>
                            </a:solidFill>
                            <a:latin typeface="Cambria Math" panose="02040503050406030204" pitchFamily="18" charset="0"/>
                            <a:ea typeface="Calibri" panose="020F0502020204030204" pitchFamily="34" charset="0"/>
                            <a:cs typeface="Adobe Arabic" panose="02040503050201020203" pitchFamily="18" charset="-78"/>
                          </a:rPr>
                          <m:t>)</m:t>
                        </m:r>
                      </m:den>
                    </m:f>
                  </m:oMath>
                </a14:m>
                <a:r>
                  <a:rPr lang="en-US" sz="2400" dirty="0">
                    <a:solidFill>
                      <a:schemeClr val="bg1"/>
                    </a:solidFill>
                    <a:latin typeface="Adobe Arabic" panose="02040503050201020203" pitchFamily="18" charset="-78"/>
                    <a:ea typeface="Calibri" panose="020F0502020204030204" pitchFamily="34" charset="0"/>
                  </a:rPr>
                  <a:t> </a:t>
                </a:r>
                <a:endParaRPr lang="en-US" sz="2400" dirty="0" smtClean="0">
                  <a:solidFill>
                    <a:schemeClr val="bg1"/>
                  </a:solidFill>
                  <a:latin typeface="Adobe Arabic" panose="02040503050201020203" pitchFamily="18" charset="-78"/>
                  <a:ea typeface="Calibri" panose="020F0502020204030204" pitchFamily="34" charset="0"/>
                </a:endParaRPr>
              </a:p>
              <a:p>
                <a:pPr algn="just">
                  <a:lnSpc>
                    <a:spcPct val="150000"/>
                  </a:lnSpc>
                  <a:spcAft>
                    <a:spcPts val="600"/>
                  </a:spcAft>
                </a:pPr>
                <a:endParaRPr lang="fa-IR" sz="2400" dirty="0">
                  <a:solidFill>
                    <a:schemeClr val="bg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95360" y="781878"/>
                <a:ext cx="6964378" cy="4819461"/>
              </a:xfrm>
              <a:prstGeom prst="rect">
                <a:avLst/>
              </a:prstGeom>
              <a:blipFill>
                <a:blip r:embed="rId5"/>
                <a:stretch>
                  <a:fillRect l="-1312" r="-131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261744638"/>
                  </p:ext>
                </p:extLst>
              </p:nvPr>
            </p:nvGraphicFramePr>
            <p:xfrm>
              <a:off x="7744179" y="832618"/>
              <a:ext cx="4093326" cy="2932586"/>
            </p:xfrm>
            <a:graphic>
              <a:graphicData uri="http://schemas.openxmlformats.org/drawingml/2006/table">
                <a:tbl>
                  <a:tblPr rtl="1" firstRow="1" bandRow="1">
                    <a:tableStyleId>{F5AB1C69-6EDB-4FF4-983F-18BD219EF322}</a:tableStyleId>
                  </a:tblPr>
                  <a:tblGrid>
                    <a:gridCol w="2754855">
                      <a:extLst>
                        <a:ext uri="{9D8B030D-6E8A-4147-A177-3AD203B41FA5}">
                          <a16:colId xmlns:a16="http://schemas.microsoft.com/office/drawing/2014/main" val="3622483508"/>
                        </a:ext>
                      </a:extLst>
                    </a:gridCol>
                    <a:gridCol w="1338471">
                      <a:extLst>
                        <a:ext uri="{9D8B030D-6E8A-4147-A177-3AD203B41FA5}">
                          <a16:colId xmlns:a16="http://schemas.microsoft.com/office/drawing/2014/main" val="3501819202"/>
                        </a:ext>
                      </a:extLst>
                    </a:gridCol>
                  </a:tblGrid>
                  <a:tr h="304509">
                    <a:tc>
                      <a:txBody>
                        <a:bodyPr/>
                        <a:lstStyle/>
                        <a:p>
                          <a:pPr marL="0" algn="l" defTabSz="914400" rtl="1" eaLnBrk="1" latinLnBrk="0" hangingPunct="1"/>
                          <a:r>
                            <a:rPr lang="en-US" sz="1800" kern="1200" dirty="0" smtClean="0"/>
                            <a:t>meaning</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r>
                            <a:rPr lang="en-US" sz="1800" kern="1200" dirty="0" smtClean="0"/>
                            <a:t>notation</a:t>
                          </a:r>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44395955"/>
                      </a:ext>
                    </a:extLst>
                  </a:tr>
                  <a:tr h="370840">
                    <a:tc>
                      <a:txBody>
                        <a:bodyPr/>
                        <a:lstStyle/>
                        <a:p>
                          <a:pPr marL="0" algn="l" defTabSz="914400" rtl="1" eaLnBrk="1" latinLnBrk="0" hangingPunct="1"/>
                          <a:r>
                            <a:rPr lang="en-US" sz="1800" kern="1200" dirty="0" smtClean="0">
                              <a:solidFill>
                                <a:schemeClr val="dk1"/>
                              </a:solidFill>
                              <a:latin typeface="+mn-lt"/>
                              <a:ea typeface="+mn-ea"/>
                              <a:cs typeface="+mn-cs"/>
                            </a:rPr>
                            <a:t>documents</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r>
                                  <a:rPr lang="en-US" sz="1800" kern="1200" smtClean="0">
                                    <a:solidFill>
                                      <a:schemeClr val="dk1"/>
                                    </a:solidFill>
                                    <a:latin typeface="Cambria Math" panose="02040503050406030204" pitchFamily="18" charset="0"/>
                                    <a:ea typeface="+mn-ea"/>
                                    <a:cs typeface="+mn-cs"/>
                                  </a:rPr>
                                  <m:t>𝒅</m:t>
                                </m:r>
                              </m:oMath>
                            </m:oMathPara>
                          </a14:m>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2805102976"/>
                      </a:ext>
                    </a:extLst>
                  </a:tr>
                  <a:tr h="370840">
                    <a:tc>
                      <a:txBody>
                        <a:bodyPr/>
                        <a:lstStyle/>
                        <a:p>
                          <a:pPr marL="0" algn="l" defTabSz="914400" rtl="1" eaLnBrk="1" latinLnBrk="0" hangingPunct="1"/>
                          <a:r>
                            <a:rPr lang="en-US" sz="1800" kern="1200" dirty="0" smtClean="0"/>
                            <a:t>vocabulary</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t>V</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499979271"/>
                      </a:ext>
                    </a:extLst>
                  </a:tr>
                  <a:tr h="370840">
                    <a:tc>
                      <a:txBody>
                        <a:bodyPr/>
                        <a:lstStyle/>
                        <a:p>
                          <a:pPr marL="0" algn="l" defTabSz="914400" rtl="1" eaLnBrk="1" latinLnBrk="0" hangingPunct="1"/>
                          <a:r>
                            <a:rPr lang="en-US" sz="1800" kern="1200" dirty="0" smtClean="0"/>
                            <a:t>Documents Corpus</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t>D</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2841875531"/>
                      </a:ext>
                    </a:extLst>
                  </a:tr>
                  <a:tr h="370840">
                    <a:tc>
                      <a:txBody>
                        <a:bodyPr/>
                        <a:lstStyle/>
                        <a:p>
                          <a:pPr marL="0" algn="l" defTabSz="914400" rtl="1" eaLnBrk="1" latinLnBrk="0" hangingPunct="1"/>
                          <a:r>
                            <a:rPr lang="en-US" sz="1800" kern="1200" dirty="0" smtClean="0"/>
                            <a:t>M dimensional space</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sSup>
                                  <m:sSupPr>
                                    <m:ctrlPr>
                                      <a:rPr lang="en-US" sz="1800" i="1" kern="1200" smtClean="0">
                                        <a:latin typeface="Cambria Math" panose="02040503050406030204" pitchFamily="18" charset="0"/>
                                      </a:rPr>
                                    </m:ctrlPr>
                                  </m:sSupPr>
                                  <m:e>
                                    <m:r>
                                      <a:rPr lang="en-US" sz="1800" kern="1200">
                                        <a:latin typeface="Cambria Math" panose="02040503050406030204" pitchFamily="18" charset="0"/>
                                      </a:rPr>
                                      <m:t>ℜ</m:t>
                                    </m:r>
                                  </m:e>
                                  <m:sup>
                                    <m:r>
                                      <a:rPr lang="en-US" sz="1800" kern="1200">
                                        <a:latin typeface="Cambria Math" panose="02040503050406030204" pitchFamily="18" charset="0"/>
                                      </a:rPr>
                                      <m:t>𝑚</m:t>
                                    </m:r>
                                  </m:sup>
                                </m:sSup>
                              </m:oMath>
                            </m:oMathPara>
                          </a14:m>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3678764846"/>
                      </a:ext>
                    </a:extLst>
                  </a:tr>
                  <a:tr h="712626">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smtClean="0"/>
                            <a:t>M dimensional vector for</a:t>
                          </a:r>
                          <a:r>
                            <a:rPr lang="en-US" sz="1800" kern="1200" baseline="0" dirty="0" smtClean="0"/>
                            <a:t> words representation</a:t>
                          </a:r>
                          <a:endParaRPr lang="fa-IR" sz="1800" kern="1200" dirty="0" smtClean="0"/>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sSub>
                                  <m:sSubPr>
                                    <m:ctrlPr>
                                      <a:rPr lang="en-US" sz="1800" i="1" smtClean="0">
                                        <a:effectLst/>
                                        <a:latin typeface="Cambria Math" panose="02040503050406030204" pitchFamily="18" charset="0"/>
                                      </a:rPr>
                                    </m:ctrlPr>
                                  </m:sSub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𝒘</m:t>
                                        </m:r>
                                      </m:e>
                                    </m:acc>
                                  </m:e>
                                  <m:sub>
                                    <m:r>
                                      <a:rPr lang="en-US" sz="1800">
                                        <a:effectLst/>
                                        <a:latin typeface="Cambria Math" panose="02040503050406030204" pitchFamily="18" charset="0"/>
                                      </a:rPr>
                                      <m:t>𝒊</m:t>
                                    </m:r>
                                  </m:sub>
                                </m:sSub>
                              </m:oMath>
                            </m:oMathPara>
                          </a14:m>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2543628528"/>
                      </a:ext>
                    </a:extLst>
                  </a:tr>
                  <a:tr h="370840">
                    <a:tc>
                      <a:txBody>
                        <a:bodyPr/>
                        <a:lstStyle/>
                        <a:p>
                          <a:pPr marL="0" algn="l" defTabSz="914400" rtl="1" eaLnBrk="1" latinLnBrk="0" hangingPunct="1"/>
                          <a:r>
                            <a:rPr lang="en-US" sz="1800" dirty="0" smtClean="0"/>
                            <a:t>contextual window </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dirty="0" smtClean="0"/>
                            <a:t>k</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8379882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261744638"/>
                  </p:ext>
                </p:extLst>
              </p:nvPr>
            </p:nvGraphicFramePr>
            <p:xfrm>
              <a:off x="7744179" y="832618"/>
              <a:ext cx="4093326" cy="2932586"/>
            </p:xfrm>
            <a:graphic>
              <a:graphicData uri="http://schemas.openxmlformats.org/drawingml/2006/table">
                <a:tbl>
                  <a:tblPr rtl="1" firstRow="1" bandRow="1">
                    <a:tableStyleId>{F5AB1C69-6EDB-4FF4-983F-18BD219EF322}</a:tableStyleId>
                  </a:tblPr>
                  <a:tblGrid>
                    <a:gridCol w="2754855">
                      <a:extLst>
                        <a:ext uri="{9D8B030D-6E8A-4147-A177-3AD203B41FA5}">
                          <a16:colId xmlns:a16="http://schemas.microsoft.com/office/drawing/2014/main" val="3622483508"/>
                        </a:ext>
                      </a:extLst>
                    </a:gridCol>
                    <a:gridCol w="1338471">
                      <a:extLst>
                        <a:ext uri="{9D8B030D-6E8A-4147-A177-3AD203B41FA5}">
                          <a16:colId xmlns:a16="http://schemas.microsoft.com/office/drawing/2014/main" val="3501819202"/>
                        </a:ext>
                      </a:extLst>
                    </a:gridCol>
                  </a:tblGrid>
                  <a:tr h="365760">
                    <a:tc>
                      <a:txBody>
                        <a:bodyPr/>
                        <a:lstStyle/>
                        <a:p>
                          <a:pPr marL="0" algn="l" defTabSz="914400" rtl="1" eaLnBrk="1" latinLnBrk="0" hangingPunct="1"/>
                          <a:r>
                            <a:rPr lang="en-US" sz="1800" kern="1200" dirty="0" smtClean="0"/>
                            <a:t>meaning</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r>
                            <a:rPr lang="en-US" sz="1800" kern="1200" dirty="0" smtClean="0"/>
                            <a:t>notation</a:t>
                          </a:r>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44395955"/>
                      </a:ext>
                    </a:extLst>
                  </a:tr>
                  <a:tr h="370840">
                    <a:tc>
                      <a:txBody>
                        <a:bodyPr/>
                        <a:lstStyle/>
                        <a:p>
                          <a:pPr marL="0" algn="l" defTabSz="914400" rtl="1" eaLnBrk="1" latinLnBrk="0" hangingPunct="1"/>
                          <a:r>
                            <a:rPr lang="en-US" sz="1800" kern="1200" dirty="0" smtClean="0">
                              <a:solidFill>
                                <a:schemeClr val="dk1"/>
                              </a:solidFill>
                              <a:latin typeface="+mn-lt"/>
                              <a:ea typeface="+mn-ea"/>
                              <a:cs typeface="+mn-cs"/>
                            </a:rPr>
                            <a:t>documents</a:t>
                          </a:r>
                          <a:endParaRPr lang="fa-IR" sz="1800" kern="1200" dirty="0">
                            <a:solidFill>
                              <a:schemeClr val="dk1"/>
                            </a:solidFill>
                            <a:latin typeface="+mn-lt"/>
                            <a:ea typeface="+mn-ea"/>
                            <a:cs typeface="+mn-cs"/>
                          </a:endParaRPr>
                        </a:p>
                      </a:txBody>
                      <a:tcPr/>
                    </a:tc>
                    <a:tc>
                      <a:txBody>
                        <a:bodyPr/>
                        <a:lstStyle/>
                        <a:p>
                          <a:endParaRPr lang="fa-IR"/>
                        </a:p>
                      </a:txBody>
                      <a:tcPr>
                        <a:blipFill>
                          <a:blip r:embed="rId6"/>
                          <a:stretch>
                            <a:fillRect l="-205909" t="-106557" r="-2273" b="-616393"/>
                          </a:stretch>
                        </a:blipFill>
                      </a:tcPr>
                    </a:tc>
                    <a:extLst>
                      <a:ext uri="{0D108BD9-81ED-4DB2-BD59-A6C34878D82A}">
                        <a16:rowId xmlns:a16="http://schemas.microsoft.com/office/drawing/2014/main" val="2805102976"/>
                      </a:ext>
                    </a:extLst>
                  </a:tr>
                  <a:tr h="370840">
                    <a:tc>
                      <a:txBody>
                        <a:bodyPr/>
                        <a:lstStyle/>
                        <a:p>
                          <a:pPr marL="0" algn="l" defTabSz="914400" rtl="1" eaLnBrk="1" latinLnBrk="0" hangingPunct="1"/>
                          <a:r>
                            <a:rPr lang="en-US" sz="1800" kern="1200" dirty="0" smtClean="0"/>
                            <a:t>vocabulary</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t>V</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499979271"/>
                      </a:ext>
                    </a:extLst>
                  </a:tr>
                  <a:tr h="370840">
                    <a:tc>
                      <a:txBody>
                        <a:bodyPr/>
                        <a:lstStyle/>
                        <a:p>
                          <a:pPr marL="0" algn="l" defTabSz="914400" rtl="1" eaLnBrk="1" latinLnBrk="0" hangingPunct="1"/>
                          <a:r>
                            <a:rPr lang="en-US" sz="1800" kern="1200" dirty="0" smtClean="0"/>
                            <a:t>Documents Corpus</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t>D</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2841875531"/>
                      </a:ext>
                    </a:extLst>
                  </a:tr>
                  <a:tr h="370840">
                    <a:tc>
                      <a:txBody>
                        <a:bodyPr/>
                        <a:lstStyle/>
                        <a:p>
                          <a:pPr marL="0" algn="l" defTabSz="914400" rtl="1" eaLnBrk="1" latinLnBrk="0" hangingPunct="1"/>
                          <a:r>
                            <a:rPr lang="en-US" sz="1800" kern="1200" dirty="0" smtClean="0"/>
                            <a:t>M dimensional space</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endParaRPr lang="fa-IR"/>
                        </a:p>
                      </a:txBody>
                      <a:tcPr>
                        <a:blipFill>
                          <a:blip r:embed="rId6"/>
                          <a:stretch>
                            <a:fillRect l="-205909" t="-406557" r="-2273" b="-316393"/>
                          </a:stretch>
                        </a:blipFill>
                      </a:tcPr>
                    </a:tc>
                    <a:extLst>
                      <a:ext uri="{0D108BD9-81ED-4DB2-BD59-A6C34878D82A}">
                        <a16:rowId xmlns:a16="http://schemas.microsoft.com/office/drawing/2014/main" val="3678764846"/>
                      </a:ext>
                    </a:extLst>
                  </a:tr>
                  <a:tr h="712626">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smtClean="0"/>
                            <a:t>M dimensional </a:t>
                          </a:r>
                          <a:r>
                            <a:rPr lang="en-US" sz="1800" kern="1200" dirty="0" smtClean="0"/>
                            <a:t>vector </a:t>
                          </a:r>
                          <a:r>
                            <a:rPr lang="en-US" sz="1800" kern="1200" dirty="0" smtClean="0"/>
                            <a:t>for</a:t>
                          </a:r>
                          <a:r>
                            <a:rPr lang="en-US" sz="1800" kern="1200" baseline="0" dirty="0" smtClean="0"/>
                            <a:t> words </a:t>
                          </a:r>
                          <a:r>
                            <a:rPr lang="en-US" sz="1800" kern="1200" baseline="0" dirty="0" smtClean="0"/>
                            <a:t>representation</a:t>
                          </a:r>
                          <a:endParaRPr lang="fa-IR" sz="1800" kern="1200" dirty="0" smtClean="0"/>
                        </a:p>
                      </a:txBody>
                      <a:tcPr/>
                    </a:tc>
                    <a:tc>
                      <a:txBody>
                        <a:bodyPr/>
                        <a:lstStyle/>
                        <a:p>
                          <a:endParaRPr lang="fa-IR"/>
                        </a:p>
                      </a:txBody>
                      <a:tcPr>
                        <a:blipFill>
                          <a:blip r:embed="rId6"/>
                          <a:stretch>
                            <a:fillRect l="-205909" t="-264103" r="-2273" b="-64957"/>
                          </a:stretch>
                        </a:blipFill>
                      </a:tcPr>
                    </a:tc>
                    <a:extLst>
                      <a:ext uri="{0D108BD9-81ED-4DB2-BD59-A6C34878D82A}">
                        <a16:rowId xmlns:a16="http://schemas.microsoft.com/office/drawing/2014/main" val="2543628528"/>
                      </a:ext>
                    </a:extLst>
                  </a:tr>
                  <a:tr h="370840">
                    <a:tc>
                      <a:txBody>
                        <a:bodyPr/>
                        <a:lstStyle/>
                        <a:p>
                          <a:pPr marL="0" algn="l" defTabSz="914400" rtl="1" eaLnBrk="1" latinLnBrk="0" hangingPunct="1"/>
                          <a:r>
                            <a:rPr lang="en-US" sz="1800" dirty="0" smtClean="0"/>
                            <a:t>contextual window </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dirty="0" smtClean="0"/>
                            <a:t>k</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83798821"/>
                      </a:ext>
                    </a:extLst>
                  </a:tr>
                </a:tbl>
              </a:graphicData>
            </a:graphic>
          </p:graphicFrame>
        </mc:Fallback>
      </mc:AlternateContent>
      <p:sp>
        <p:nvSpPr>
          <p:cNvPr id="13" name="Rectangle 12"/>
          <p:cNvSpPr/>
          <p:nvPr/>
        </p:nvSpPr>
        <p:spPr>
          <a:xfrm>
            <a:off x="278296" y="4912376"/>
            <a:ext cx="10402956" cy="600164"/>
          </a:xfrm>
          <a:prstGeom prst="rect">
            <a:avLst/>
          </a:prstGeom>
        </p:spPr>
        <p:txBody>
          <a:bodyPr wrap="square">
            <a:spAutoFit/>
          </a:bodyPr>
          <a:lstStyle/>
          <a:p>
            <a:pPr algn="just">
              <a:lnSpc>
                <a:spcPct val="150000"/>
              </a:lnSpc>
              <a:spcAft>
                <a:spcPts val="600"/>
              </a:spcAft>
            </a:pPr>
            <a:r>
              <a:rPr lang="en-US" sz="2400" dirty="0">
                <a:solidFill>
                  <a:srgbClr val="9DC3E6"/>
                </a:solidFill>
                <a:latin typeface="Adobe Arabic" panose="02040503050201020203" pitchFamily="18" charset="-78"/>
              </a:rPr>
              <a:t>Large contextual window capture </a:t>
            </a:r>
            <a:r>
              <a:rPr lang="en-US" sz="2400" dirty="0" err="1">
                <a:solidFill>
                  <a:srgbClr val="9DC3E6"/>
                </a:solidFill>
                <a:latin typeface="Adobe Arabic" panose="02040503050201020203" pitchFamily="18" charset="-78"/>
              </a:rPr>
              <a:t>syntactics</a:t>
            </a:r>
            <a:r>
              <a:rPr lang="en-US" sz="2400" dirty="0">
                <a:solidFill>
                  <a:srgbClr val="9DC3E6"/>
                </a:solidFill>
                <a:latin typeface="Adobe Arabic" panose="02040503050201020203" pitchFamily="18" charset="-78"/>
              </a:rPr>
              <a:t> </a:t>
            </a:r>
            <a:r>
              <a:rPr lang="en-US" sz="2400" dirty="0" smtClean="0">
                <a:solidFill>
                  <a:srgbClr val="9DC3E6"/>
                </a:solidFill>
                <a:latin typeface="Adobe Arabic" panose="02040503050201020203" pitchFamily="18" charset="-78"/>
              </a:rPr>
              <a:t>structure </a:t>
            </a:r>
            <a:r>
              <a:rPr lang="en-US" sz="2400" dirty="0">
                <a:solidFill>
                  <a:srgbClr val="9DC3E6"/>
                </a:solidFill>
                <a:latin typeface="Adobe Arabic" panose="02040503050201020203" pitchFamily="18" charset="-78"/>
              </a:rPr>
              <a:t>and little contextual window for semantic </a:t>
            </a:r>
            <a:r>
              <a:rPr lang="en-US" sz="2400" dirty="0" smtClean="0">
                <a:solidFill>
                  <a:srgbClr val="9DC3E6"/>
                </a:solidFill>
                <a:latin typeface="Adobe Arabic" panose="02040503050201020203" pitchFamily="18" charset="-78"/>
              </a:rPr>
              <a:t>structure</a:t>
            </a:r>
            <a:endParaRPr lang="fa-IR" sz="2400" dirty="0">
              <a:solidFill>
                <a:srgbClr val="9DC3E6"/>
              </a:solidFill>
              <a:latin typeface="Adobe Arabic" panose="02040503050201020203" pitchFamily="18" charset="-78"/>
            </a:endParaRPr>
          </a:p>
        </p:txBody>
      </p:sp>
      <p:sp>
        <p:nvSpPr>
          <p:cNvPr id="9" name="TextBox 8"/>
          <p:cNvSpPr txBox="1"/>
          <p:nvPr/>
        </p:nvSpPr>
        <p:spPr>
          <a:xfrm>
            <a:off x="34679" y="5997064"/>
            <a:ext cx="10951374" cy="523220"/>
          </a:xfrm>
          <a:prstGeom prst="rect">
            <a:avLst/>
          </a:prstGeom>
          <a:noFill/>
        </p:spPr>
        <p:txBody>
          <a:bodyPr wrap="square" rtlCol="1">
            <a:spAutoFit/>
          </a:bodyPr>
          <a:lstStyle/>
          <a:p>
            <a:r>
              <a:rPr lang="en-US" sz="1400" dirty="0" smtClean="0">
                <a:solidFill>
                  <a:schemeClr val="accent2">
                    <a:lumMod val="40000"/>
                    <a:lumOff val="60000"/>
                  </a:schemeClr>
                </a:solidFill>
              </a:rPr>
              <a:t>Tomas </a:t>
            </a:r>
            <a:r>
              <a:rPr lang="en-US" sz="1400" dirty="0" err="1" smtClean="0">
                <a:solidFill>
                  <a:schemeClr val="accent2">
                    <a:lumMod val="40000"/>
                    <a:lumOff val="60000"/>
                  </a:schemeClr>
                </a:solidFill>
              </a:rPr>
              <a:t>Mikolov</a:t>
            </a:r>
            <a:r>
              <a:rPr lang="en-US" sz="1400" dirty="0" smtClean="0">
                <a:solidFill>
                  <a:schemeClr val="accent2">
                    <a:lumMod val="40000"/>
                    <a:lumOff val="60000"/>
                  </a:schemeClr>
                </a:solidFill>
              </a:rPr>
              <a:t> , K.C., Greg </a:t>
            </a:r>
            <a:r>
              <a:rPr lang="en-US" sz="1400" dirty="0" err="1" smtClean="0">
                <a:solidFill>
                  <a:schemeClr val="accent2">
                    <a:lumMod val="40000"/>
                    <a:lumOff val="60000"/>
                  </a:schemeClr>
                </a:solidFill>
              </a:rPr>
              <a:t>Corrado</a:t>
            </a:r>
            <a:r>
              <a:rPr lang="en-US" sz="1400" dirty="0" smtClean="0">
                <a:solidFill>
                  <a:schemeClr val="accent2">
                    <a:lumMod val="40000"/>
                    <a:lumOff val="60000"/>
                  </a:schemeClr>
                </a:solidFill>
              </a:rPr>
              <a:t> ,  Jeffrey Dean, </a:t>
            </a:r>
            <a:r>
              <a:rPr lang="en-US" sz="1400" i="1" dirty="0" smtClean="0">
                <a:solidFill>
                  <a:schemeClr val="accent2">
                    <a:lumMod val="40000"/>
                    <a:lumOff val="60000"/>
                  </a:schemeClr>
                </a:solidFill>
              </a:rPr>
              <a:t>Efficient Estimation of Word Representations in Vector Space.</a:t>
            </a:r>
            <a:r>
              <a:rPr lang="en-US" sz="1400" dirty="0" smtClean="0">
                <a:solidFill>
                  <a:schemeClr val="accent2">
                    <a:lumMod val="40000"/>
                    <a:lumOff val="60000"/>
                  </a:schemeClr>
                </a:solidFill>
              </a:rPr>
              <a:t> </a:t>
            </a:r>
            <a:r>
              <a:rPr lang="en-US" sz="1400" dirty="0" err="1" smtClean="0">
                <a:solidFill>
                  <a:schemeClr val="accent2">
                    <a:lumMod val="40000"/>
                    <a:lumOff val="60000"/>
                  </a:schemeClr>
                </a:solidFill>
              </a:rPr>
              <a:t>CoRR</a:t>
            </a:r>
            <a:r>
              <a:rPr lang="en-US" sz="1400" dirty="0" smtClean="0">
                <a:solidFill>
                  <a:schemeClr val="accent2">
                    <a:lumMod val="40000"/>
                    <a:lumOff val="60000"/>
                  </a:schemeClr>
                </a:solidFill>
              </a:rPr>
              <a:t>, 2013. </a:t>
            </a:r>
            <a:r>
              <a:rPr lang="en-US" sz="1400" b="1" dirty="0" smtClean="0">
                <a:solidFill>
                  <a:schemeClr val="accent2">
                    <a:lumMod val="40000"/>
                    <a:lumOff val="60000"/>
                  </a:schemeClr>
                </a:solidFill>
              </a:rPr>
              <a:t>abs/1301.3781</a:t>
            </a:r>
            <a:r>
              <a:rPr lang="en-US" sz="1400" dirty="0" smtClean="0">
                <a:solidFill>
                  <a:schemeClr val="accent2">
                    <a:lumMod val="40000"/>
                    <a:lumOff val="60000"/>
                  </a:schemeClr>
                </a:solidFill>
              </a:rPr>
              <a:t>: p. 1301-3781.</a:t>
            </a:r>
          </a:p>
        </p:txBody>
      </p:sp>
    </p:spTree>
    <p:extLst>
      <p:ext uri="{BB962C8B-B14F-4D97-AF65-F5344CB8AC3E}">
        <p14:creationId xmlns:p14="http://schemas.microsoft.com/office/powerpoint/2010/main" val="26384488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743" y="5725579"/>
            <a:ext cx="12192000" cy="1124631"/>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3" name="Title 2"/>
          <p:cNvSpPr>
            <a:spLocks noGrp="1"/>
          </p:cNvSpPr>
          <p:nvPr>
            <p:ph type="title"/>
          </p:nvPr>
        </p:nvSpPr>
        <p:spPr>
          <a:xfrm>
            <a:off x="357808" y="193509"/>
            <a:ext cx="8236444" cy="866596"/>
          </a:xfrm>
        </p:spPr>
        <p:txBody>
          <a:bodyPr>
            <a:normAutofit/>
          </a:bodyPr>
          <a:lstStyle/>
          <a:p>
            <a:r>
              <a:rPr lang="en-US" sz="5400" dirty="0" smtClean="0">
                <a:solidFill>
                  <a:schemeClr val="accent6"/>
                </a:solidFill>
                <a:latin typeface="Adobe Arabic" panose="02040503050201020203" pitchFamily="18" charset="-78"/>
                <a:cs typeface="Adobe Arabic" panose="02040503050201020203" pitchFamily="18" charset="-78"/>
              </a:rPr>
              <a:t>latent space modeling</a:t>
            </a:r>
            <a:endParaRPr lang="fa-IR" sz="5400" dirty="0">
              <a:solidFill>
                <a:schemeClr val="accent6"/>
              </a:solidFill>
              <a:latin typeface="Adobe Arabic" panose="02040503050201020203" pitchFamily="18" charset="-78"/>
              <a:cs typeface="Adobe Arabic" panose="02040503050201020203" pitchFamily="18" charset="-78"/>
            </a:endParaRPr>
          </a:p>
        </p:txBody>
      </p:sp>
      <p:sp>
        <p:nvSpPr>
          <p:cNvPr id="11" name="Slide Number Placeholder 10"/>
          <p:cNvSpPr>
            <a:spLocks noGrp="1"/>
          </p:cNvSpPr>
          <p:nvPr>
            <p:ph type="sldNum" sz="quarter" idx="12"/>
          </p:nvPr>
        </p:nvSpPr>
        <p:spPr>
          <a:xfrm>
            <a:off x="10465905" y="629948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13</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581886"/>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mc:AlternateContent xmlns:mc="http://schemas.openxmlformats.org/markup-compatibility/2006" xmlns:a14="http://schemas.microsoft.com/office/drawing/2010/main">
        <mc:Choice Requires="a14">
          <p:sp>
            <p:nvSpPr>
              <p:cNvPr id="13" name="Rectangle 12"/>
              <p:cNvSpPr/>
              <p:nvPr/>
            </p:nvSpPr>
            <p:spPr>
              <a:xfrm>
                <a:off x="357808" y="829399"/>
                <a:ext cx="7606748" cy="3809313"/>
              </a:xfrm>
              <a:prstGeom prst="rect">
                <a:avLst/>
              </a:prstGeom>
            </p:spPr>
            <p:txBody>
              <a:bodyPr wrap="square">
                <a:spAutoFit/>
              </a:bodyPr>
              <a:lstStyle/>
              <a:p>
                <a:pPr algn="just">
                  <a:lnSpc>
                    <a:spcPct val="150000"/>
                  </a:lnSpc>
                  <a:spcAft>
                    <a:spcPts val="600"/>
                  </a:spcAft>
                </a:pPr>
                <a:r>
                  <a:rPr lang="en-US" sz="2800" i="1" dirty="0" smtClean="0">
                    <a:solidFill>
                      <a:schemeClr val="bg1"/>
                    </a:solidFill>
                    <a:latin typeface="Adobe Arabic" panose="02040503050201020203" pitchFamily="18" charset="-78"/>
                    <a:ea typeface="Calibri" panose="020F0502020204030204" pitchFamily="34" charset="0"/>
                    <a:cs typeface="B Nazanin" panose="00000400000000000000" pitchFamily="2" charset="-78"/>
                  </a:rPr>
                  <a:t>Input :</a:t>
                </a:r>
                <a:r>
                  <a:rPr lang="en-US" sz="2800" b="1" i="1" dirty="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 </a:t>
                </a:r>
                <a14:m>
                  <m:oMath xmlns:m="http://schemas.openxmlformats.org/officeDocument/2006/math">
                    <m:sSup>
                      <m:sSupPr>
                        <m:ctrlPr>
                          <a:rPr lang="en-US" sz="2800" i="1">
                            <a:solidFill>
                              <a:schemeClr val="bg1"/>
                            </a:solidFill>
                            <a:latin typeface="Cambria Math" panose="02040503050406030204" pitchFamily="18" charset="0"/>
                            <a:ea typeface="Calibri" panose="020F0502020204030204" pitchFamily="34" charset="0"/>
                            <a:cs typeface="Adobe Arabic" panose="02040503050201020203" pitchFamily="18" charset="-78"/>
                          </a:rPr>
                        </m:ctrlPr>
                      </m:sSupPr>
                      <m:e>
                        <m:r>
                          <a:rPr lang="en-US" sz="2800" b="0" i="1" smtClean="0">
                            <a:solidFill>
                              <a:schemeClr val="bg1"/>
                            </a:solidFill>
                            <a:latin typeface="Cambria Math" panose="02040503050406030204" pitchFamily="18" charset="0"/>
                            <a:ea typeface="Calibri" panose="020F0502020204030204" pitchFamily="34" charset="0"/>
                            <a:cs typeface="Adobe Arabic" panose="02040503050201020203" pitchFamily="18" charset="-78"/>
                          </a:rPr>
                          <m:t>𝑅</m:t>
                        </m:r>
                      </m:e>
                      <m:sup>
                        <m:r>
                          <a:rPr lang="en-US" sz="28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𝑛</m:t>
                        </m:r>
                        <m:r>
                          <a:rPr lang="en-US" sz="2800" i="1">
                            <a:solidFill>
                              <a:schemeClr val="bg1"/>
                            </a:solidFill>
                            <a:latin typeface="Cambria Math" panose="02040503050406030204" pitchFamily="18" charset="0"/>
                            <a:ea typeface="Calibri" panose="020F0502020204030204" pitchFamily="34" charset="0"/>
                            <a:cs typeface="Adobe Arabic" panose="02040503050201020203" pitchFamily="18" charset="-78"/>
                          </a:rPr>
                          <m:t>×</m:t>
                        </m:r>
                        <m:r>
                          <a:rPr lang="en-US" sz="2800" i="1">
                            <a:solidFill>
                              <a:schemeClr val="bg1"/>
                            </a:solidFill>
                            <a:latin typeface="Cambria Math" panose="02040503050406030204" pitchFamily="18" charset="0"/>
                            <a:ea typeface="Calibri" panose="020F0502020204030204" pitchFamily="34" charset="0"/>
                            <a:cs typeface="Adobe Arabic" panose="02040503050201020203" pitchFamily="18" charset="-78"/>
                          </a:rPr>
                          <m:t>𝑚</m:t>
                        </m:r>
                      </m:sup>
                    </m:sSup>
                  </m:oMath>
                </a14:m>
                <a:r>
                  <a:rPr lang="en-US" sz="2800" i="1" dirty="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 </a:t>
                </a:r>
                <a:r>
                  <a:rPr lang="en-US" sz="2800"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n </a:t>
                </a:r>
                <a:r>
                  <a:rPr lang="en-US" sz="2800" i="1" dirty="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&gt;&gt; </a:t>
                </a:r>
                <a:r>
                  <a:rPr lang="en-US" sz="2800"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m</a:t>
                </a:r>
                <a:endParaRPr lang="en-US" sz="1600"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endParaRPr>
              </a:p>
              <a:p>
                <a:pPr algn="just">
                  <a:lnSpc>
                    <a:spcPct val="150000"/>
                  </a:lnSpc>
                  <a:spcAft>
                    <a:spcPts val="600"/>
                  </a:spcAft>
                </a:pPr>
                <a:r>
                  <a:rPr lang="en-US" sz="2800" i="1" dirty="0">
                    <a:solidFill>
                      <a:schemeClr val="bg1"/>
                    </a:solidFill>
                    <a:latin typeface="Adobe Arabic" panose="02040503050201020203" pitchFamily="18" charset="-78"/>
                    <a:ea typeface="Calibri" panose="020F0502020204030204" pitchFamily="34" charset="0"/>
                    <a:cs typeface="B Nazanin" panose="00000400000000000000" pitchFamily="2" charset="-78"/>
                  </a:rPr>
                  <a:t>Method:</a:t>
                </a:r>
                <a:r>
                  <a:rPr lang="en-US" sz="2800" b="1" i="1" dirty="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  </a:t>
                </a:r>
                <a:r>
                  <a:rPr lang="en-US" sz="24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rPr>
                  <a:t>dimension reduction algorithm</a:t>
                </a:r>
                <a:endParaRPr lang="en-US" sz="2800" b="1" i="1" dirty="0" smtClean="0">
                  <a:solidFill>
                    <a:schemeClr val="bg1"/>
                  </a:solidFill>
                  <a:latin typeface="Cambria Math" panose="02040503050406030204" pitchFamily="18" charset="0"/>
                  <a:ea typeface="Times New Roman" panose="02020603050405020304" pitchFamily="18" charset="0"/>
                  <a:cs typeface="Adobe Arabic" panose="02040503050201020203" pitchFamily="18" charset="-78"/>
                </a:endParaRPr>
              </a:p>
              <a:p>
                <a:pPr algn="just">
                  <a:lnSpc>
                    <a:spcPct val="150000"/>
                  </a:lnSpc>
                  <a:spcAft>
                    <a:spcPts val="600"/>
                  </a:spcAft>
                </a:pPr>
                <a:r>
                  <a:rPr lang="en-US" sz="2800" dirty="0" smtClean="0">
                    <a:solidFill>
                      <a:schemeClr val="bg1"/>
                    </a:solidFill>
                    <a:latin typeface="Adobe Arabic" panose="02040503050201020203" pitchFamily="18" charset="-78"/>
                    <a:ea typeface="Times New Roman" panose="02020603050405020304" pitchFamily="18" charset="0"/>
                    <a:cs typeface="B Nazanin" panose="00000400000000000000" pitchFamily="2" charset="-78"/>
                  </a:rPr>
                  <a:t>Proposed : (kernel, spherical) </a:t>
                </a:r>
                <a:r>
                  <a:rPr lang="en-US" sz="2800" dirty="0">
                    <a:solidFill>
                      <a:schemeClr val="bg1"/>
                    </a:solidFill>
                    <a:latin typeface="Adobe Arabic" panose="02040503050201020203" pitchFamily="18" charset="-78"/>
                    <a:ea typeface="Times New Roman" panose="02020603050405020304" pitchFamily="18" charset="0"/>
                    <a:cs typeface="B Nazanin" panose="00000400000000000000" pitchFamily="2" charset="-78"/>
                  </a:rPr>
                  <a:t>k-means clustering </a:t>
                </a:r>
                <a:r>
                  <a:rPr lang="en-US" sz="2800" dirty="0" smtClean="0">
                    <a:solidFill>
                      <a:schemeClr val="bg1"/>
                    </a:solidFill>
                    <a:latin typeface="Adobe Arabic" panose="02040503050201020203" pitchFamily="18" charset="-78"/>
                    <a:ea typeface="Times New Roman" panose="02020603050405020304" pitchFamily="18" charset="0"/>
                    <a:cs typeface="B Nazanin" panose="00000400000000000000" pitchFamily="2" charset="-78"/>
                  </a:rPr>
                  <a:t>method</a:t>
                </a:r>
              </a:p>
              <a:p>
                <a:pPr>
                  <a:lnSpc>
                    <a:spcPct val="150000"/>
                  </a:lnSpc>
                  <a:spcAft>
                    <a:spcPts val="600"/>
                  </a:spcAft>
                </a:pPr>
                <a14:m>
                  <m:oMath xmlns:m="http://schemas.openxmlformats.org/officeDocument/2006/math">
                    <m:func>
                      <m:funcPr>
                        <m:ctrlPr>
                          <a:rPr lang="en-US" sz="1600" b="0" i="1" smtClean="0">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funcPr>
                      <m:fName>
                        <m:r>
                          <m:rPr>
                            <m:sty m:val="p"/>
                          </m:rPr>
                          <a:rPr lang="en-US" sz="1600" b="0" i="0" smtClean="0">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min</m:t>
                        </m:r>
                      </m:fName>
                      <m:e>
                        <m:nary>
                          <m:naryPr>
                            <m:chr m:val="∑"/>
                            <m:supHide m:val="on"/>
                            <m:ctrlPr>
                              <a:rPr lang="en-US" sz="1600" b="0" i="1" smtClean="0">
                                <a:solidFill>
                                  <a:schemeClr val="bg1"/>
                                </a:solidFill>
                                <a:effectLst/>
                                <a:latin typeface="Cambria Math" panose="02040503050406030204" pitchFamily="18" charset="0"/>
                                <a:cs typeface="B Nazanin" panose="00000400000000000000" pitchFamily="2" charset="-78"/>
                              </a:rPr>
                            </m:ctrlPr>
                          </m:naryPr>
                          <m:sub>
                            <m:r>
                              <m:rPr>
                                <m:brk m:alnAt="7"/>
                              </m:rPr>
                              <a:rPr lang="en-US" sz="1600" b="0" i="1" smtClean="0">
                                <a:solidFill>
                                  <a:schemeClr val="bg1"/>
                                </a:solidFill>
                                <a:effectLst/>
                                <a:latin typeface="Cambria Math" panose="02040503050406030204" pitchFamily="18" charset="0"/>
                                <a:cs typeface="B Nazanin" panose="00000400000000000000" pitchFamily="2" charset="-78"/>
                              </a:rPr>
                              <m:t>𝑖</m:t>
                            </m:r>
                          </m:sub>
                          <m:sup/>
                          <m:e>
                            <m:nary>
                              <m:naryPr>
                                <m:chr m:val="∑"/>
                                <m:supHide m:val="on"/>
                                <m:ctrlPr>
                                  <a:rPr lang="en-US" sz="1600" b="0" i="1" smtClean="0">
                                    <a:solidFill>
                                      <a:schemeClr val="bg1"/>
                                    </a:solidFill>
                                    <a:effectLst/>
                                    <a:latin typeface="Cambria Math" panose="02040503050406030204" pitchFamily="18" charset="0"/>
                                    <a:cs typeface="B Nazanin" panose="00000400000000000000" pitchFamily="2" charset="-78"/>
                                  </a:rPr>
                                </m:ctrlPr>
                              </m:naryPr>
                              <m:sub>
                                <m:r>
                                  <m:rPr>
                                    <m:brk m:alnAt="7"/>
                                  </m:rPr>
                                  <a:rPr lang="en-US" sz="1600" b="0" i="1" smtClean="0">
                                    <a:solidFill>
                                      <a:schemeClr val="bg1"/>
                                    </a:solidFill>
                                    <a:effectLst/>
                                    <a:latin typeface="Cambria Math" panose="02040503050406030204" pitchFamily="18" charset="0"/>
                                    <a:cs typeface="B Nazanin" panose="00000400000000000000" pitchFamily="2" charset="-78"/>
                                  </a:rPr>
                                  <m:t>𝑗</m:t>
                                </m:r>
                              </m:sub>
                              <m:sup/>
                              <m:e>
                                <m:sSub>
                                  <m:sSubPr>
                                    <m:ctrlPr>
                                      <a:rPr lang="en-US" sz="1600" b="0" i="1" smtClean="0">
                                        <a:solidFill>
                                          <a:schemeClr val="bg1"/>
                                        </a:solidFill>
                                        <a:effectLst/>
                                        <a:latin typeface="Cambria Math" panose="02040503050406030204" pitchFamily="18" charset="0"/>
                                        <a:cs typeface="B Nazanin" panose="00000400000000000000" pitchFamily="2" charset="-78"/>
                                      </a:rPr>
                                    </m:ctrlPr>
                                  </m:sSubPr>
                                  <m:e>
                                    <m:r>
                                      <a:rPr lang="en-US" sz="1600" b="0" i="1" smtClean="0">
                                        <a:solidFill>
                                          <a:schemeClr val="bg1"/>
                                        </a:solidFill>
                                        <a:effectLst/>
                                        <a:latin typeface="Cambria Math" panose="02040503050406030204" pitchFamily="18" charset="0"/>
                                        <a:ea typeface="Cambria Math" panose="02040503050406030204" pitchFamily="18" charset="0"/>
                                        <a:cs typeface="B Nazanin" panose="00000400000000000000" pitchFamily="2" charset="-78"/>
                                      </a:rPr>
                                      <m:t>𝜇</m:t>
                                    </m:r>
                                  </m:e>
                                  <m:sub>
                                    <m:r>
                                      <a:rPr lang="en-US" sz="1600" b="0" i="1" smtClean="0">
                                        <a:solidFill>
                                          <a:schemeClr val="bg1"/>
                                        </a:solidFill>
                                        <a:effectLst/>
                                        <a:latin typeface="Cambria Math" panose="02040503050406030204" pitchFamily="18" charset="0"/>
                                        <a:cs typeface="B Nazanin" panose="00000400000000000000" pitchFamily="2" charset="-78"/>
                                      </a:rPr>
                                      <m:t>𝑖𝑗</m:t>
                                    </m:r>
                                  </m:sub>
                                </m:sSub>
                                <m:r>
                                  <a:rPr lang="en-US" sz="1600" b="0" i="1" smtClean="0">
                                    <a:solidFill>
                                      <a:schemeClr val="bg1"/>
                                    </a:solidFill>
                                    <a:effectLst/>
                                    <a:latin typeface="Cambria Math" panose="02040503050406030204" pitchFamily="18" charset="0"/>
                                    <a:cs typeface="B Nazanin" panose="00000400000000000000" pitchFamily="2" charset="-78"/>
                                  </a:rPr>
                                  <m:t>(</m:t>
                                </m:r>
                                <m:r>
                                  <a:rPr lang="en-US" sz="1600" b="0" i="1" smtClean="0">
                                    <a:solidFill>
                                      <a:schemeClr val="bg1"/>
                                    </a:solidFill>
                                    <a:effectLst/>
                                    <a:latin typeface="Cambria Math" panose="02040503050406030204" pitchFamily="18" charset="0"/>
                                    <a:cs typeface="B Nazanin" panose="00000400000000000000" pitchFamily="2" charset="-78"/>
                                  </a:rPr>
                                  <m:t>1</m:t>
                                </m:r>
                                <m:r>
                                  <a:rPr lang="en-US" sz="1600" b="0" i="1" smtClean="0">
                                    <a:solidFill>
                                      <a:schemeClr val="bg1"/>
                                    </a:solidFill>
                                    <a:effectLst/>
                                    <a:latin typeface="Cambria Math" panose="02040503050406030204" pitchFamily="18" charset="0"/>
                                    <a:cs typeface="B Nazanin" panose="00000400000000000000" pitchFamily="2" charset="-78"/>
                                  </a:rPr>
                                  <m:t>−</m:t>
                                </m:r>
                                <m:func>
                                  <m:funcPr>
                                    <m:ctrlPr>
                                      <a:rPr lang="en-US" sz="1600" b="0" i="1" smtClean="0">
                                        <a:solidFill>
                                          <a:schemeClr val="bg1"/>
                                        </a:solidFill>
                                        <a:effectLst/>
                                        <a:latin typeface="Cambria Math" panose="02040503050406030204" pitchFamily="18" charset="0"/>
                                        <a:cs typeface="B Nazanin" panose="00000400000000000000" pitchFamily="2" charset="-78"/>
                                      </a:rPr>
                                    </m:ctrlPr>
                                  </m:funcPr>
                                  <m:fName>
                                    <m:r>
                                      <m:rPr>
                                        <m:sty m:val="p"/>
                                      </m:rPr>
                                      <a:rPr lang="en-US" sz="1600" b="0" i="0" smtClean="0">
                                        <a:solidFill>
                                          <a:schemeClr val="bg1"/>
                                        </a:solidFill>
                                        <a:effectLst/>
                                        <a:latin typeface="Cambria Math" panose="02040503050406030204" pitchFamily="18" charset="0"/>
                                        <a:cs typeface="B Nazanin" panose="00000400000000000000" pitchFamily="2" charset="-78"/>
                                      </a:rPr>
                                      <m:t>cos</m:t>
                                    </m:r>
                                  </m:fName>
                                  <m:e>
                                    <m:d>
                                      <m:dPr>
                                        <m:ctrlPr>
                                          <a:rPr lang="en-US" sz="1600" b="0" i="1" smtClean="0">
                                            <a:solidFill>
                                              <a:schemeClr val="bg1"/>
                                            </a:solidFill>
                                            <a:effectLst/>
                                            <a:latin typeface="Cambria Math" panose="02040503050406030204" pitchFamily="18" charset="0"/>
                                            <a:cs typeface="B Nazanin" panose="00000400000000000000" pitchFamily="2" charset="-78"/>
                                          </a:rPr>
                                        </m:ctrlPr>
                                      </m:dPr>
                                      <m:e>
                                        <m:sSub>
                                          <m:sSubPr>
                                            <m:ctrlPr>
                                              <a:rPr lang="en-US" sz="1600" b="0" i="1" smtClean="0">
                                                <a:solidFill>
                                                  <a:schemeClr val="bg1"/>
                                                </a:solidFill>
                                                <a:effectLst/>
                                                <a:latin typeface="Cambria Math" panose="02040503050406030204" pitchFamily="18" charset="0"/>
                                                <a:cs typeface="B Nazanin" panose="00000400000000000000" pitchFamily="2" charset="-78"/>
                                              </a:rPr>
                                            </m:ctrlPr>
                                          </m:sSubPr>
                                          <m:e>
                                            <m:r>
                                              <a:rPr lang="en-US" sz="1600" b="0" i="1" smtClean="0">
                                                <a:solidFill>
                                                  <a:schemeClr val="bg1"/>
                                                </a:solidFill>
                                                <a:effectLst/>
                                                <a:latin typeface="Cambria Math" panose="02040503050406030204" pitchFamily="18" charset="0"/>
                                                <a:cs typeface="B Nazanin" panose="00000400000000000000" pitchFamily="2" charset="-78"/>
                                              </a:rPr>
                                              <m:t>𝑥</m:t>
                                            </m:r>
                                          </m:e>
                                          <m:sub>
                                            <m:r>
                                              <a:rPr lang="en-US" sz="1600" b="0" i="1" smtClean="0">
                                                <a:solidFill>
                                                  <a:schemeClr val="bg1"/>
                                                </a:solidFill>
                                                <a:effectLst/>
                                                <a:latin typeface="Cambria Math" panose="02040503050406030204" pitchFamily="18" charset="0"/>
                                                <a:cs typeface="B Nazanin" panose="00000400000000000000" pitchFamily="2" charset="-78"/>
                                              </a:rPr>
                                              <m:t>𝑖</m:t>
                                            </m:r>
                                          </m:sub>
                                        </m:sSub>
                                        <m:r>
                                          <a:rPr lang="en-US" sz="1600" b="0" i="1" smtClean="0">
                                            <a:solidFill>
                                              <a:schemeClr val="bg1"/>
                                            </a:solidFill>
                                            <a:effectLst/>
                                            <a:latin typeface="Cambria Math" panose="02040503050406030204" pitchFamily="18" charset="0"/>
                                            <a:cs typeface="B Nazanin" panose="00000400000000000000" pitchFamily="2" charset="-78"/>
                                          </a:rPr>
                                          <m:t>,</m:t>
                                        </m:r>
                                        <m:sSub>
                                          <m:sSubPr>
                                            <m:ctrlPr>
                                              <a:rPr lang="en-US" sz="1600" b="0" i="1" smtClean="0">
                                                <a:solidFill>
                                                  <a:schemeClr val="bg1"/>
                                                </a:solidFill>
                                                <a:effectLst/>
                                                <a:latin typeface="Cambria Math" panose="02040503050406030204" pitchFamily="18" charset="0"/>
                                                <a:cs typeface="B Nazanin" panose="00000400000000000000" pitchFamily="2" charset="-78"/>
                                              </a:rPr>
                                            </m:ctrlPr>
                                          </m:sSubPr>
                                          <m:e>
                                            <m:r>
                                              <a:rPr lang="en-US" sz="1600" b="0" i="1" smtClean="0">
                                                <a:solidFill>
                                                  <a:schemeClr val="bg1"/>
                                                </a:solidFill>
                                                <a:effectLst/>
                                                <a:latin typeface="Cambria Math" panose="02040503050406030204" pitchFamily="18" charset="0"/>
                                                <a:cs typeface="B Nazanin" panose="00000400000000000000" pitchFamily="2" charset="-78"/>
                                              </a:rPr>
                                              <m:t>𝑝</m:t>
                                            </m:r>
                                          </m:e>
                                          <m:sub>
                                            <m:r>
                                              <a:rPr lang="en-US" sz="1600" b="0" i="1" smtClean="0">
                                                <a:solidFill>
                                                  <a:schemeClr val="bg1"/>
                                                </a:solidFill>
                                                <a:effectLst/>
                                                <a:latin typeface="Cambria Math" panose="02040503050406030204" pitchFamily="18" charset="0"/>
                                                <a:cs typeface="B Nazanin" panose="00000400000000000000" pitchFamily="2" charset="-78"/>
                                              </a:rPr>
                                              <m:t>𝑗</m:t>
                                            </m:r>
                                          </m:sub>
                                        </m:sSub>
                                      </m:e>
                                    </m:d>
                                  </m:e>
                                </m:func>
                                <m:r>
                                  <a:rPr lang="en-US" sz="1600" b="0" i="1" smtClean="0">
                                    <a:solidFill>
                                      <a:schemeClr val="bg1"/>
                                    </a:solidFill>
                                    <a:effectLst/>
                                    <a:latin typeface="Cambria Math" panose="02040503050406030204" pitchFamily="18" charset="0"/>
                                    <a:cs typeface="B Nazanin" panose="00000400000000000000" pitchFamily="2" charset="-78"/>
                                  </a:rPr>
                                  <m:t>)</m:t>
                                </m:r>
                              </m:e>
                            </m:nary>
                          </m:e>
                        </m:nary>
                      </m:e>
                    </m:func>
                  </m:oMath>
                </a14:m>
                <a:r>
                  <a:rPr lang="en-US" sz="1600" dirty="0" smtClean="0">
                    <a:solidFill>
                      <a:schemeClr val="bg1"/>
                    </a:solidFill>
                    <a:effectLst/>
                    <a:latin typeface="Times New Roman" panose="02020603050405020304" pitchFamily="18" charset="0"/>
                    <a:ea typeface="Calibri" panose="020F0502020204030204" pitchFamily="34" charset="0"/>
                    <a:cs typeface="B Nazanin" panose="00000400000000000000" pitchFamily="2" charset="-78"/>
                  </a:rPr>
                  <a:t> </a:t>
                </a:r>
                <a14:m>
                  <m:oMath xmlns:m="http://schemas.openxmlformats.org/officeDocument/2006/math">
                    <m:r>
                      <a:rPr lang="en-US" sz="1600" b="0" i="0" smtClean="0">
                        <a:solidFill>
                          <a:schemeClr val="bg1"/>
                        </a:solidFill>
                        <a:latin typeface="Cambria Math" panose="02040503050406030204" pitchFamily="18" charset="0"/>
                        <a:cs typeface="B Nazanin" panose="00000400000000000000" pitchFamily="2" charset="-78"/>
                      </a:rPr>
                      <m:t>      </m:t>
                    </m:r>
                    <m:r>
                      <m:rPr>
                        <m:sty m:val="p"/>
                      </m:rPr>
                      <a:rPr lang="en-US" sz="1600" b="0" i="0" smtClean="0">
                        <a:solidFill>
                          <a:schemeClr val="bg1"/>
                        </a:solidFill>
                        <a:latin typeface="Cambria Math" panose="02040503050406030204" pitchFamily="18" charset="0"/>
                        <a:cs typeface="B Nazanin" panose="00000400000000000000" pitchFamily="2" charset="-78"/>
                      </a:rPr>
                      <m:t>S</m:t>
                    </m:r>
                    <m:r>
                      <a:rPr lang="en-US" sz="1600" b="0" i="0" smtClean="0">
                        <a:solidFill>
                          <a:schemeClr val="bg1"/>
                        </a:solidFill>
                        <a:latin typeface="Cambria Math" panose="02040503050406030204" pitchFamily="18" charset="0"/>
                        <a:cs typeface="B Nazanin" panose="00000400000000000000" pitchFamily="2" charset="-78"/>
                      </a:rPr>
                      <m:t>.</m:t>
                    </m:r>
                    <m:r>
                      <m:rPr>
                        <m:sty m:val="p"/>
                      </m:rPr>
                      <a:rPr lang="en-US" sz="1600" b="0" i="0" smtClean="0">
                        <a:solidFill>
                          <a:schemeClr val="bg1"/>
                        </a:solidFill>
                        <a:latin typeface="Cambria Math" panose="02040503050406030204" pitchFamily="18" charset="0"/>
                        <a:cs typeface="B Nazanin" panose="00000400000000000000" pitchFamily="2" charset="-78"/>
                      </a:rPr>
                      <m:t>T</m:t>
                    </m:r>
                    <m:r>
                      <a:rPr lang="en-US" sz="1600" b="0" i="0" smtClean="0">
                        <a:solidFill>
                          <a:schemeClr val="bg1"/>
                        </a:solidFill>
                        <a:latin typeface="Cambria Math" panose="02040503050406030204" pitchFamily="18" charset="0"/>
                        <a:cs typeface="B Nazanin" panose="00000400000000000000" pitchFamily="2" charset="-78"/>
                      </a:rPr>
                      <m:t>.   </m:t>
                    </m:r>
                    <m:sSub>
                      <m:sSubPr>
                        <m:ctrlPr>
                          <a:rPr lang="en-US" sz="1600" i="1" smtClean="0">
                            <a:solidFill>
                              <a:schemeClr val="bg1"/>
                            </a:solidFill>
                            <a:latin typeface="Cambria Math" panose="02040503050406030204" pitchFamily="18" charset="0"/>
                            <a:cs typeface="B Nazanin" panose="00000400000000000000" pitchFamily="2" charset="-78"/>
                          </a:rPr>
                        </m:ctrlPr>
                      </m:sSubPr>
                      <m:e>
                        <m:r>
                          <a:rPr lang="en-US" sz="160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𝜇</m:t>
                        </m:r>
                      </m:e>
                      <m:sub>
                        <m:r>
                          <a:rPr lang="en-US" sz="1600" b="0" i="1" smtClean="0">
                            <a:solidFill>
                              <a:schemeClr val="bg1"/>
                            </a:solidFill>
                            <a:latin typeface="Cambria Math" panose="02040503050406030204" pitchFamily="18" charset="0"/>
                            <a:cs typeface="B Nazanin" panose="00000400000000000000" pitchFamily="2" charset="-78"/>
                          </a:rPr>
                          <m:t>𝑖𝑗</m:t>
                        </m:r>
                      </m:sub>
                    </m:sSub>
                    <m:r>
                      <a:rPr lang="en-US" sz="1600" b="0" i="1" smtClean="0">
                        <a:solidFill>
                          <a:schemeClr val="bg1"/>
                        </a:solidFill>
                        <a:latin typeface="Cambria Math" panose="02040503050406030204" pitchFamily="18" charset="0"/>
                        <a:cs typeface="B Nazanin" panose="00000400000000000000" pitchFamily="2" charset="-78"/>
                      </a:rPr>
                      <m:t>= </m:t>
                    </m:r>
                    <m:d>
                      <m:dPr>
                        <m:begChr m:val="{"/>
                        <m:endChr m:val=""/>
                        <m:ctrlPr>
                          <a:rPr lang="en-US" sz="1600" i="1" smtClean="0">
                            <a:solidFill>
                              <a:schemeClr val="bg1"/>
                            </a:solidFill>
                            <a:latin typeface="Cambria Math" panose="02040503050406030204" pitchFamily="18" charset="0"/>
                            <a:cs typeface="B Nazanin" panose="00000400000000000000" pitchFamily="2" charset="-78"/>
                          </a:rPr>
                        </m:ctrlPr>
                      </m:dPr>
                      <m:e>
                        <m:eqArr>
                          <m:eqArrPr>
                            <m:ctrlPr>
                              <a:rPr lang="en-US" sz="1600" i="1" smtClean="0">
                                <a:solidFill>
                                  <a:schemeClr val="bg1"/>
                                </a:solidFill>
                                <a:latin typeface="Cambria Math" panose="02040503050406030204" pitchFamily="18" charset="0"/>
                                <a:cs typeface="B Nazanin" panose="00000400000000000000" pitchFamily="2" charset="-78"/>
                              </a:rPr>
                            </m:ctrlPr>
                          </m:eqArrPr>
                          <m:e>
                            <m:r>
                              <a:rPr lang="en-US" sz="1600" b="0" i="1" smtClean="0">
                                <a:solidFill>
                                  <a:schemeClr val="bg1"/>
                                </a:solidFill>
                                <a:latin typeface="Cambria Math" panose="02040503050406030204" pitchFamily="18" charset="0"/>
                                <a:cs typeface="B Nazanin" panose="00000400000000000000" pitchFamily="2" charset="-78"/>
                              </a:rPr>
                              <m:t>0</m:t>
                            </m:r>
                            <m:r>
                              <a:rPr lang="en-US" sz="1600" b="0" i="1" smtClean="0">
                                <a:solidFill>
                                  <a:schemeClr val="bg1"/>
                                </a:solidFill>
                                <a:latin typeface="Cambria Math" panose="02040503050406030204" pitchFamily="18" charset="0"/>
                                <a:cs typeface="B Nazanin" panose="00000400000000000000" pitchFamily="2" charset="-78"/>
                              </a:rPr>
                              <m:t>    </m:t>
                            </m:r>
                            <m:r>
                              <a:rPr lang="en-US" sz="1600" b="0" i="1" smtClean="0">
                                <a:solidFill>
                                  <a:schemeClr val="bg1"/>
                                </a:solidFill>
                                <a:latin typeface="Cambria Math" panose="02040503050406030204" pitchFamily="18" charset="0"/>
                                <a:cs typeface="B Nazanin" panose="00000400000000000000" pitchFamily="2" charset="-78"/>
                              </a:rPr>
                              <m:t>𝑖𝑓</m:t>
                            </m:r>
                            <m:r>
                              <a:rPr lang="en-US" sz="1600" b="0" i="1" smtClean="0">
                                <a:solidFill>
                                  <a:schemeClr val="bg1"/>
                                </a:solidFill>
                                <a:latin typeface="Cambria Math" panose="02040503050406030204" pitchFamily="18" charset="0"/>
                                <a:cs typeface="B Nazanin" panose="00000400000000000000" pitchFamily="2" charset="-78"/>
                              </a:rPr>
                              <m:t> </m:t>
                            </m:r>
                            <m:r>
                              <a:rPr lang="en-US" sz="1600" b="0" i="1" smtClean="0">
                                <a:solidFill>
                                  <a:schemeClr val="bg1"/>
                                </a:solidFill>
                                <a:latin typeface="Cambria Math" panose="02040503050406030204" pitchFamily="18" charset="0"/>
                                <a:cs typeface="B Nazanin" panose="00000400000000000000" pitchFamily="2" charset="-78"/>
                              </a:rPr>
                              <m:t>𝑐</m:t>
                            </m:r>
                            <m:d>
                              <m:dPr>
                                <m:ctrlPr>
                                  <a:rPr lang="en-US" sz="1600" b="0" i="1" smtClean="0">
                                    <a:solidFill>
                                      <a:schemeClr val="bg1"/>
                                    </a:solidFill>
                                    <a:latin typeface="Cambria Math" panose="02040503050406030204" pitchFamily="18" charset="0"/>
                                    <a:cs typeface="B Nazanin" panose="00000400000000000000" pitchFamily="2" charset="-78"/>
                                  </a:rPr>
                                </m:ctrlPr>
                              </m:dPr>
                              <m:e>
                                <m:r>
                                  <a:rPr lang="en-US" sz="1600" b="0" i="1" smtClean="0">
                                    <a:solidFill>
                                      <a:schemeClr val="bg1"/>
                                    </a:solidFill>
                                    <a:latin typeface="Cambria Math" panose="02040503050406030204" pitchFamily="18" charset="0"/>
                                    <a:cs typeface="B Nazanin" panose="00000400000000000000" pitchFamily="2" charset="-78"/>
                                  </a:rPr>
                                  <m:t>𝑖</m:t>
                                </m:r>
                              </m:e>
                            </m:d>
                            <m:r>
                              <a:rPr lang="en-US" sz="1600" b="0" i="1" smtClean="0">
                                <a:solidFill>
                                  <a:schemeClr val="bg1"/>
                                </a:solidFill>
                                <a:latin typeface="Cambria Math" panose="02040503050406030204" pitchFamily="18" charset="0"/>
                                <a:cs typeface="B Nazanin" panose="00000400000000000000" pitchFamily="2" charset="-78"/>
                              </a:rPr>
                              <m:t>=</m:t>
                            </m:r>
                            <m:r>
                              <a:rPr lang="en-US" sz="1600" b="0" i="1" smtClean="0">
                                <a:solidFill>
                                  <a:schemeClr val="bg1"/>
                                </a:solidFill>
                                <a:latin typeface="Cambria Math" panose="02040503050406030204" pitchFamily="18" charset="0"/>
                                <a:cs typeface="B Nazanin" panose="00000400000000000000" pitchFamily="2" charset="-78"/>
                              </a:rPr>
                              <m:t>𝑗</m:t>
                            </m:r>
                          </m:e>
                          <m:e>
                            <m:r>
                              <a:rPr lang="en-US" sz="1600" b="0" i="1" smtClean="0">
                                <a:solidFill>
                                  <a:schemeClr val="bg1"/>
                                </a:solidFill>
                                <a:latin typeface="Cambria Math" panose="02040503050406030204" pitchFamily="18" charset="0"/>
                                <a:cs typeface="B Nazanin" panose="00000400000000000000" pitchFamily="2" charset="-78"/>
                              </a:rPr>
                              <m:t>1</m:t>
                            </m:r>
                            <m:r>
                              <a:rPr lang="en-US" sz="1600" b="0" i="1" smtClean="0">
                                <a:solidFill>
                                  <a:schemeClr val="bg1"/>
                                </a:solidFill>
                                <a:latin typeface="Cambria Math" panose="02040503050406030204" pitchFamily="18" charset="0"/>
                                <a:cs typeface="B Nazanin" panose="00000400000000000000" pitchFamily="2" charset="-78"/>
                              </a:rPr>
                              <m:t>   </m:t>
                            </m:r>
                            <m:r>
                              <a:rPr lang="en-US" sz="1600" b="0" i="1" smtClean="0">
                                <a:solidFill>
                                  <a:schemeClr val="bg1"/>
                                </a:solidFill>
                                <a:latin typeface="Cambria Math" panose="02040503050406030204" pitchFamily="18" charset="0"/>
                                <a:cs typeface="B Nazanin" panose="00000400000000000000" pitchFamily="2" charset="-78"/>
                              </a:rPr>
                              <m:t>𝑜𝑡h𝑒𝑟𝑤𝑖𝑠𝑒</m:t>
                            </m:r>
                          </m:e>
                        </m:eqArr>
                      </m:e>
                    </m:d>
                  </m:oMath>
                </a14:m>
                <a:endParaRPr lang="en-US" sz="1600"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endParaRPr>
              </a:p>
              <a:p>
                <a:pPr algn="just">
                  <a:lnSpc>
                    <a:spcPct val="150000"/>
                  </a:lnSpc>
                  <a:spcAft>
                    <a:spcPts val="600"/>
                  </a:spcAft>
                </a:pPr>
                <a:r>
                  <a:rPr lang="en-US" sz="2800" i="1" dirty="0">
                    <a:solidFill>
                      <a:schemeClr val="bg1"/>
                    </a:solidFill>
                    <a:latin typeface="Adobe Arabic" panose="02040503050201020203" pitchFamily="18" charset="-78"/>
                    <a:ea typeface="Times New Roman" panose="02020603050405020304" pitchFamily="18" charset="0"/>
                    <a:cs typeface="B Nazanin" panose="00000400000000000000" pitchFamily="2" charset="-78"/>
                  </a:rPr>
                  <a:t>Output:</a:t>
                </a:r>
                <a:r>
                  <a:rPr lang="en-US" sz="2800" dirty="0">
                    <a:solidFill>
                      <a:schemeClr val="bg1"/>
                    </a:solidFill>
                    <a:latin typeface="Adobe Arabic" panose="02040503050201020203" pitchFamily="18" charset="-78"/>
                    <a:ea typeface="Times New Roman" panose="02020603050405020304" pitchFamily="18" charset="0"/>
                    <a:cs typeface="B Nazanin" panose="00000400000000000000" pitchFamily="2" charset="-78"/>
                  </a:rPr>
                  <a:t> </a:t>
                </a:r>
                <a:r>
                  <a:rPr lang="en-US" sz="1600" b="1"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rPr>
                  <a:t> </a:t>
                </a:r>
                <a14:m>
                  <m:oMath xmlns:m="http://schemas.openxmlformats.org/officeDocument/2006/math">
                    <m:sSup>
                      <m:sSup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p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𝑪</m:t>
                        </m:r>
                      </m:e>
                      <m:sup/>
                    </m:sSup>
                  </m:oMath>
                </a14:m>
                <a:r>
                  <a:rPr lang="en-US" sz="2400" b="1"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rPr>
                  <a:t> = { </a:t>
                </a:r>
                <a14:m>
                  <m:oMath xmlns:m="http://schemas.openxmlformats.org/officeDocument/2006/math">
                    <m:sSub>
                      <m:sSub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𝒄</m:t>
                        </m:r>
                      </m:e>
                      <m: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𝟏</m:t>
                        </m:r>
                      </m:sub>
                    </m:sSub>
                  </m:oMath>
                </a14:m>
                <a:r>
                  <a:rPr lang="en-US" sz="2400" b="1"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rPr>
                  <a:t>,…, </a:t>
                </a:r>
                <a14:m>
                  <m:oMath xmlns:m="http://schemas.openxmlformats.org/officeDocument/2006/math">
                    <m:sSub>
                      <m:sSub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𝒄</m:t>
                        </m:r>
                      </m:e>
                      <m:sub>
                        <m:r>
                          <a:rPr lang="en-US" sz="2400" b="1" i="1" smtClean="0">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𝒌</m:t>
                        </m:r>
                      </m:sub>
                    </m:sSub>
                  </m:oMath>
                </a14:m>
                <a:r>
                  <a:rPr lang="en-US" sz="2400" b="1"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rPr>
                  <a:t>} , </a:t>
                </a:r>
                <a14:m>
                  <m:oMath xmlns:m="http://schemas.openxmlformats.org/officeDocument/2006/math">
                    <m:sSub>
                      <m:sSub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𝒄</m:t>
                        </m:r>
                      </m:e>
                      <m: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𝒊</m:t>
                        </m:r>
                      </m:sub>
                    </m:s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sSub>
                      <m:sSub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acc>
                          <m:accPr>
                            <m:chr m:val="⃗"/>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acc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𝒘</m:t>
                            </m:r>
                          </m:e>
                        </m:acc>
                      </m:e>
                      <m: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𝟏</m:t>
                        </m:r>
                      </m:sub>
                    </m:s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sSub>
                      <m:sSubPr>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sSubPr>
                      <m:e>
                        <m:acc>
                          <m:accPr>
                            <m:chr m:val="⃗"/>
                            <m:ctrlP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ctrlPr>
                          </m:accPr>
                          <m:e>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𝒘</m:t>
                            </m:r>
                          </m:e>
                        </m:acc>
                      </m:e>
                      <m: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𝒏</m:t>
                        </m:r>
                      </m:sub>
                    </m:sSub>
                    <m:r>
                      <a:rPr lang="en-US" sz="2400" b="1" i="1">
                        <a:solidFill>
                          <a:schemeClr val="bg1"/>
                        </a:solidFill>
                        <a:effectLst/>
                        <a:latin typeface="Cambria Math" panose="02040503050406030204" pitchFamily="18" charset="0"/>
                        <a:ea typeface="Calibri" panose="020F0502020204030204" pitchFamily="34" charset="0"/>
                        <a:cs typeface="B Nazanin" panose="00000400000000000000" pitchFamily="2" charset="-78"/>
                      </a:rPr>
                      <m:t>}</m:t>
                    </m:r>
                  </m:oMath>
                </a14:m>
                <a:endParaRPr lang="en-US" sz="2400" dirty="0">
                  <a:solidFill>
                    <a:schemeClr val="bg1"/>
                  </a:solidFill>
                  <a:effectLst/>
                  <a:latin typeface="Times New Roman" panose="02020603050405020304" pitchFamily="18" charset="0"/>
                  <a:ea typeface="Calibri" panose="020F0502020204030204" pitchFamily="34" charset="0"/>
                  <a:cs typeface="B Nazanin" panose="00000400000000000000" pitchFamily="2" charset="-78"/>
                </a:endParaRPr>
              </a:p>
            </p:txBody>
          </p:sp>
        </mc:Choice>
        <mc:Fallback xmlns="">
          <p:sp>
            <p:nvSpPr>
              <p:cNvPr id="13" name="Rectangle 12"/>
              <p:cNvSpPr>
                <a:spLocks noRot="1" noChangeAspect="1" noMove="1" noResize="1" noEditPoints="1" noAdjustHandles="1" noChangeArrowheads="1" noChangeShapeType="1" noTextEdit="1"/>
              </p:cNvSpPr>
              <p:nvPr/>
            </p:nvSpPr>
            <p:spPr>
              <a:xfrm>
                <a:off x="357808" y="829399"/>
                <a:ext cx="7606748" cy="3809313"/>
              </a:xfrm>
              <a:prstGeom prst="rect">
                <a:avLst/>
              </a:prstGeom>
              <a:blipFill>
                <a:blip r:embed="rId5"/>
                <a:stretch>
                  <a:fillRect l="-1683" b="-240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2808980618"/>
                  </p:ext>
                </p:extLst>
              </p:nvPr>
            </p:nvGraphicFramePr>
            <p:xfrm>
              <a:off x="7264583" y="1004874"/>
              <a:ext cx="4407193" cy="2860040"/>
            </p:xfrm>
            <a:graphic>
              <a:graphicData uri="http://schemas.openxmlformats.org/drawingml/2006/table">
                <a:tbl>
                  <a:tblPr rtl="1" firstRow="1" bandRow="1">
                    <a:tableStyleId>{F5AB1C69-6EDB-4FF4-983F-18BD219EF322}</a:tableStyleId>
                  </a:tblPr>
                  <a:tblGrid>
                    <a:gridCol w="2966091">
                      <a:extLst>
                        <a:ext uri="{9D8B030D-6E8A-4147-A177-3AD203B41FA5}">
                          <a16:colId xmlns:a16="http://schemas.microsoft.com/office/drawing/2014/main" val="3622483508"/>
                        </a:ext>
                      </a:extLst>
                    </a:gridCol>
                    <a:gridCol w="1441102">
                      <a:extLst>
                        <a:ext uri="{9D8B030D-6E8A-4147-A177-3AD203B41FA5}">
                          <a16:colId xmlns:a16="http://schemas.microsoft.com/office/drawing/2014/main" val="3501819202"/>
                        </a:ext>
                      </a:extLst>
                    </a:gridCol>
                  </a:tblGrid>
                  <a:tr h="304509">
                    <a:tc>
                      <a:txBody>
                        <a:bodyPr/>
                        <a:lstStyle/>
                        <a:p>
                          <a:pPr marL="0" algn="l" defTabSz="914400" rtl="1" eaLnBrk="1" latinLnBrk="0" hangingPunct="1"/>
                          <a:r>
                            <a:rPr lang="en-US" sz="1800" kern="1200" dirty="0" smtClean="0"/>
                            <a:t>Meaning</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r>
                            <a:rPr lang="en-US" sz="1800" kern="1200" dirty="0" smtClean="0"/>
                            <a:t>Notation</a:t>
                          </a:r>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44395955"/>
                      </a:ext>
                    </a:extLst>
                  </a:tr>
                  <a:tr h="37084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smtClean="0"/>
                            <a:t>M dimensional space for</a:t>
                          </a:r>
                          <a:r>
                            <a:rPr lang="en-US" sz="1800" kern="1200" baseline="0" dirty="0" smtClean="0"/>
                            <a:t> words representation</a:t>
                          </a:r>
                          <a:endParaRPr lang="fa-IR" sz="1800" kern="1200" dirty="0" smtClean="0"/>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sSub>
                                  <m:sSubPr>
                                    <m:ctrlPr>
                                      <a:rPr lang="en-US" sz="1800" i="1" smtClean="0">
                                        <a:effectLst/>
                                        <a:latin typeface="Cambria Math" panose="02040503050406030204" pitchFamily="18" charset="0"/>
                                      </a:rPr>
                                    </m:ctrlPr>
                                  </m:sSubPr>
                                  <m:e>
                                    <m:acc>
                                      <m:accPr>
                                        <m:chr m:val="⃗"/>
                                        <m:ctrlPr>
                                          <a:rPr lang="en-US" sz="1800" i="1">
                                            <a:effectLst/>
                                            <a:latin typeface="Cambria Math" panose="02040503050406030204" pitchFamily="18" charset="0"/>
                                          </a:rPr>
                                        </m:ctrlPr>
                                      </m:accPr>
                                      <m:e>
                                        <m:r>
                                          <a:rPr lang="en-US" sz="1800">
                                            <a:effectLst/>
                                            <a:latin typeface="Cambria Math" panose="02040503050406030204" pitchFamily="18" charset="0"/>
                                          </a:rPr>
                                          <m:t>𝒘</m:t>
                                        </m:r>
                                      </m:e>
                                    </m:acc>
                                  </m:e>
                                  <m:sub>
                                    <m:r>
                                      <a:rPr lang="en-US" sz="1800">
                                        <a:effectLst/>
                                        <a:latin typeface="Cambria Math" panose="02040503050406030204" pitchFamily="18" charset="0"/>
                                      </a:rPr>
                                      <m:t>𝒊</m:t>
                                    </m:r>
                                  </m:sub>
                                </m:sSub>
                              </m:oMath>
                            </m:oMathPara>
                          </a14:m>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2072073218"/>
                      </a:ext>
                    </a:extLst>
                  </a:tr>
                  <a:tr h="370840">
                    <a:tc>
                      <a:txBody>
                        <a:bodyPr/>
                        <a:lstStyle/>
                        <a:p>
                          <a:pPr marL="0" algn="l" defTabSz="914400" rtl="1" eaLnBrk="1" latinLnBrk="0" hangingPunct="1"/>
                          <a:r>
                            <a:rPr lang="en-US" sz="1800" kern="1200" dirty="0" smtClean="0">
                              <a:solidFill>
                                <a:schemeClr val="dk1"/>
                              </a:solidFill>
                              <a:latin typeface="+mn-lt"/>
                              <a:ea typeface="+mn-ea"/>
                              <a:cs typeface="+mn-cs"/>
                            </a:rPr>
                            <a:t>Vocabulary</a:t>
                          </a:r>
                          <a:r>
                            <a:rPr lang="en-US" sz="1800" kern="1200" baseline="0" dirty="0" smtClean="0">
                              <a:solidFill>
                                <a:schemeClr val="dk1"/>
                              </a:solidFill>
                              <a:latin typeface="+mn-lt"/>
                              <a:ea typeface="+mn-ea"/>
                              <a:cs typeface="+mn-cs"/>
                            </a:rPr>
                            <a:t> size</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r>
                                  <a:rPr lang="en-US" sz="1800" b="0" i="1" kern="1200" smtClean="0">
                                    <a:solidFill>
                                      <a:schemeClr val="dk1"/>
                                    </a:solidFill>
                                    <a:latin typeface="Cambria Math" panose="02040503050406030204" pitchFamily="18" charset="0"/>
                                    <a:ea typeface="+mn-ea"/>
                                    <a:cs typeface="+mn-cs"/>
                                  </a:rPr>
                                  <m:t>𝑛</m:t>
                                </m:r>
                              </m:oMath>
                            </m:oMathPara>
                          </a14:m>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2805102976"/>
                      </a:ext>
                    </a:extLst>
                  </a:tr>
                  <a:tr h="370840">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Embedding size</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solidFill>
                                <a:schemeClr val="dk1"/>
                              </a:solidFill>
                              <a:latin typeface="+mn-lt"/>
                              <a:ea typeface="+mn-ea"/>
                              <a:cs typeface="+mn-cs"/>
                            </a:rPr>
                            <a:t>m</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499979271"/>
                      </a:ext>
                    </a:extLst>
                  </a:tr>
                  <a:tr h="370840">
                    <a:tc>
                      <a:txBody>
                        <a:bodyPr/>
                        <a:lstStyle/>
                        <a:p>
                          <a:pPr marL="0" algn="l" defTabSz="914400" rtl="1" eaLnBrk="1" latinLnBrk="0" hangingPunct="1"/>
                          <a:r>
                            <a:rPr lang="en-US" sz="1800" kern="1200" dirty="0" smtClean="0"/>
                            <a:t>n*m</a:t>
                          </a:r>
                          <a:r>
                            <a:rPr lang="en-US" sz="1800" kern="1200" baseline="0" dirty="0" smtClean="0"/>
                            <a:t> matrix</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14:m>
                            <m:oMathPara xmlns:m="http://schemas.openxmlformats.org/officeDocument/2006/math">
                              <m:oMathParaPr>
                                <m:jc m:val="left"/>
                              </m:oMathParaPr>
                              <m:oMath xmlns:m="http://schemas.openxmlformats.org/officeDocument/2006/math">
                                <m:sSup>
                                  <m:sSupPr>
                                    <m:ctrlPr>
                                      <a:rPr lang="en-US" sz="1800" i="1" kern="1200" smtClean="0">
                                        <a:latin typeface="Cambria Math" panose="02040503050406030204" pitchFamily="18" charset="0"/>
                                      </a:rPr>
                                    </m:ctrlPr>
                                  </m:sSupPr>
                                  <m:e>
                                    <m:r>
                                      <m:rPr>
                                        <m:sty m:val="p"/>
                                      </m:rPr>
                                      <a:rPr lang="en-US" sz="1800" b="0" i="0" kern="1200" smtClean="0">
                                        <a:latin typeface="Cambria Math" panose="02040503050406030204" pitchFamily="18" charset="0"/>
                                      </a:rPr>
                                      <m:t>R</m:t>
                                    </m:r>
                                  </m:e>
                                  <m:sup>
                                    <m:r>
                                      <m:rPr>
                                        <m:sty m:val="p"/>
                                      </m:rPr>
                                      <a:rPr lang="en-US" sz="1800" b="0" i="0" kern="1200" smtClean="0">
                                        <a:latin typeface="Cambria Math" panose="02040503050406030204" pitchFamily="18" charset="0"/>
                                      </a:rPr>
                                      <m:t>n</m:t>
                                    </m:r>
                                    <m:r>
                                      <a:rPr lang="en-US" sz="1800" b="0" i="0" kern="1200" smtClean="0">
                                        <a:latin typeface="Cambria Math" panose="02040503050406030204" pitchFamily="18" charset="0"/>
                                      </a:rPr>
                                      <m:t>∗</m:t>
                                    </m:r>
                                    <m:r>
                                      <m:rPr>
                                        <m:sty m:val="p"/>
                                      </m:rPr>
                                      <a:rPr lang="en-US" sz="1800" b="0" i="0" kern="1200" smtClean="0">
                                        <a:latin typeface="Cambria Math" panose="02040503050406030204" pitchFamily="18" charset="0"/>
                                      </a:rPr>
                                      <m:t>m</m:t>
                                    </m:r>
                                  </m:sup>
                                </m:sSup>
                              </m:oMath>
                            </m:oMathPara>
                          </a14:m>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3678764846"/>
                      </a:ext>
                    </a:extLst>
                  </a:tr>
                  <a:tr h="370840">
                    <a:tc>
                      <a:txBody>
                        <a:bodyPr/>
                        <a:lstStyle/>
                        <a:p>
                          <a:pPr marL="0" algn="l" defTabSz="914400" rtl="1" eaLnBrk="1" latinLnBrk="0" hangingPunct="1"/>
                          <a:r>
                            <a:rPr lang="en-US" sz="1800" dirty="0" smtClean="0"/>
                            <a:t>Cluster or latent concepts</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dirty="0" smtClean="0"/>
                            <a:t>C</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83798821"/>
                      </a:ext>
                    </a:extLst>
                  </a:tr>
                  <a:tr h="370840">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Number of</a:t>
                          </a:r>
                          <a:r>
                            <a:rPr lang="en-US" sz="1800" kern="1200" baseline="0" dirty="0" smtClean="0">
                              <a:solidFill>
                                <a:schemeClr val="tx1"/>
                              </a:solidFill>
                              <a:latin typeface="Cambria Math" panose="02040503050406030204" pitchFamily="18" charset="0"/>
                              <a:ea typeface="Cambria Math" panose="02040503050406030204" pitchFamily="18" charset="0"/>
                              <a:cs typeface="+mn-cs"/>
                            </a:rPr>
                            <a:t> </a:t>
                          </a:r>
                          <a:r>
                            <a:rPr lang="en-US" sz="1800" kern="1200" dirty="0" smtClean="0">
                              <a:solidFill>
                                <a:schemeClr val="tx1"/>
                              </a:solidFill>
                              <a:latin typeface="Cambria Math" panose="02040503050406030204" pitchFamily="18" charset="0"/>
                              <a:ea typeface="Cambria Math" panose="02040503050406030204" pitchFamily="18" charset="0"/>
                              <a:cs typeface="+mn-cs"/>
                            </a:rPr>
                            <a:t>Latent concepts </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k</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813927401"/>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2808980618"/>
                  </p:ext>
                </p:extLst>
              </p:nvPr>
            </p:nvGraphicFramePr>
            <p:xfrm>
              <a:off x="7264583" y="1004874"/>
              <a:ext cx="4407193" cy="2860040"/>
            </p:xfrm>
            <a:graphic>
              <a:graphicData uri="http://schemas.openxmlformats.org/drawingml/2006/table">
                <a:tbl>
                  <a:tblPr rtl="1" firstRow="1" bandRow="1">
                    <a:tableStyleId>{F5AB1C69-6EDB-4FF4-983F-18BD219EF322}</a:tableStyleId>
                  </a:tblPr>
                  <a:tblGrid>
                    <a:gridCol w="2966091">
                      <a:extLst>
                        <a:ext uri="{9D8B030D-6E8A-4147-A177-3AD203B41FA5}">
                          <a16:colId xmlns:a16="http://schemas.microsoft.com/office/drawing/2014/main" val="3622483508"/>
                        </a:ext>
                      </a:extLst>
                    </a:gridCol>
                    <a:gridCol w="1441102">
                      <a:extLst>
                        <a:ext uri="{9D8B030D-6E8A-4147-A177-3AD203B41FA5}">
                          <a16:colId xmlns:a16="http://schemas.microsoft.com/office/drawing/2014/main" val="3501819202"/>
                        </a:ext>
                      </a:extLst>
                    </a:gridCol>
                  </a:tblGrid>
                  <a:tr h="365760">
                    <a:tc>
                      <a:txBody>
                        <a:bodyPr/>
                        <a:lstStyle/>
                        <a:p>
                          <a:pPr marL="0" algn="l" defTabSz="914400" rtl="1" eaLnBrk="1" latinLnBrk="0" hangingPunct="1"/>
                          <a:r>
                            <a:rPr lang="en-US" sz="1800" kern="1200" dirty="0" smtClean="0"/>
                            <a:t>Meaning</a:t>
                          </a:r>
                          <a:endParaRPr lang="fa-IR" sz="1800" kern="1200" dirty="0">
                            <a:solidFill>
                              <a:schemeClr val="dk1"/>
                            </a:solidFill>
                            <a:latin typeface="+mn-lt"/>
                            <a:ea typeface="+mn-ea"/>
                            <a:cs typeface="+mn-cs"/>
                          </a:endParaRPr>
                        </a:p>
                      </a:txBody>
                      <a:tcPr/>
                    </a:tc>
                    <a:tc>
                      <a:txBody>
                        <a:bodyPr/>
                        <a:lstStyle/>
                        <a:p>
                          <a:pPr marL="0" algn="l" defTabSz="914400" rtl="1" eaLnBrk="1" latinLnBrk="0" hangingPunct="1"/>
                          <a:r>
                            <a:rPr lang="en-US" sz="1800" kern="1200" dirty="0" smtClean="0"/>
                            <a:t>Notation</a:t>
                          </a:r>
                          <a:endParaRPr lang="fa-IR" sz="1800" kern="1200" dirty="0">
                            <a:solidFill>
                              <a:schemeClr val="dk1"/>
                            </a:solidFill>
                            <a:latin typeface="+mn-lt"/>
                            <a:ea typeface="+mn-ea"/>
                            <a:cs typeface="+mn-cs"/>
                          </a:endParaRPr>
                        </a:p>
                      </a:txBody>
                      <a:tcPr/>
                    </a:tc>
                    <a:extLst>
                      <a:ext uri="{0D108BD9-81ED-4DB2-BD59-A6C34878D82A}">
                        <a16:rowId xmlns:a16="http://schemas.microsoft.com/office/drawing/2014/main" val="44395955"/>
                      </a:ext>
                    </a:extLst>
                  </a:tr>
                  <a:tr h="64008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smtClean="0"/>
                            <a:t>M dimensional space for</a:t>
                          </a:r>
                          <a:r>
                            <a:rPr lang="en-US" sz="1800" kern="1200" baseline="0" dirty="0" smtClean="0"/>
                            <a:t> words representation</a:t>
                          </a:r>
                          <a:endParaRPr lang="fa-IR" sz="1800" kern="1200" dirty="0" smtClean="0"/>
                        </a:p>
                      </a:txBody>
                      <a:tcPr/>
                    </a:tc>
                    <a:tc>
                      <a:txBody>
                        <a:bodyPr/>
                        <a:lstStyle/>
                        <a:p>
                          <a:endParaRPr lang="fa-IR"/>
                        </a:p>
                      </a:txBody>
                      <a:tcPr>
                        <a:blipFill>
                          <a:blip r:embed="rId6"/>
                          <a:stretch>
                            <a:fillRect l="-205907" t="-61321" r="-1688" b="-300000"/>
                          </a:stretch>
                        </a:blipFill>
                      </a:tcPr>
                    </a:tc>
                    <a:extLst>
                      <a:ext uri="{0D108BD9-81ED-4DB2-BD59-A6C34878D82A}">
                        <a16:rowId xmlns:a16="http://schemas.microsoft.com/office/drawing/2014/main" val="2072073218"/>
                      </a:ext>
                    </a:extLst>
                  </a:tr>
                  <a:tr h="370840">
                    <a:tc>
                      <a:txBody>
                        <a:bodyPr/>
                        <a:lstStyle/>
                        <a:p>
                          <a:pPr marL="0" algn="l" defTabSz="914400" rtl="1" eaLnBrk="1" latinLnBrk="0" hangingPunct="1"/>
                          <a:r>
                            <a:rPr lang="en-US" sz="1800" kern="1200" dirty="0" smtClean="0">
                              <a:solidFill>
                                <a:schemeClr val="dk1"/>
                              </a:solidFill>
                              <a:latin typeface="+mn-lt"/>
                              <a:ea typeface="+mn-ea"/>
                              <a:cs typeface="+mn-cs"/>
                            </a:rPr>
                            <a:t>Vocabulary</a:t>
                          </a:r>
                          <a:r>
                            <a:rPr lang="en-US" sz="1800" kern="1200" baseline="0" dirty="0" smtClean="0">
                              <a:solidFill>
                                <a:schemeClr val="dk1"/>
                              </a:solidFill>
                              <a:latin typeface="+mn-lt"/>
                              <a:ea typeface="+mn-ea"/>
                              <a:cs typeface="+mn-cs"/>
                            </a:rPr>
                            <a:t> size</a:t>
                          </a:r>
                          <a:endParaRPr lang="fa-IR" sz="1800" kern="1200" dirty="0">
                            <a:solidFill>
                              <a:schemeClr val="dk1"/>
                            </a:solidFill>
                            <a:latin typeface="+mn-lt"/>
                            <a:ea typeface="+mn-ea"/>
                            <a:cs typeface="+mn-cs"/>
                          </a:endParaRPr>
                        </a:p>
                      </a:txBody>
                      <a:tcPr/>
                    </a:tc>
                    <a:tc>
                      <a:txBody>
                        <a:bodyPr/>
                        <a:lstStyle/>
                        <a:p>
                          <a:endParaRPr lang="fa-IR"/>
                        </a:p>
                      </a:txBody>
                      <a:tcPr>
                        <a:blipFill>
                          <a:blip r:embed="rId6"/>
                          <a:stretch>
                            <a:fillRect l="-205907" t="-280328" r="-1688" b="-421311"/>
                          </a:stretch>
                        </a:blipFill>
                      </a:tcPr>
                    </a:tc>
                    <a:extLst>
                      <a:ext uri="{0D108BD9-81ED-4DB2-BD59-A6C34878D82A}">
                        <a16:rowId xmlns:a16="http://schemas.microsoft.com/office/drawing/2014/main" val="2805102976"/>
                      </a:ext>
                    </a:extLst>
                  </a:tr>
                  <a:tr h="370840">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Embedding size</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solidFill>
                                <a:schemeClr val="dk1"/>
                              </a:solidFill>
                              <a:latin typeface="+mn-lt"/>
                              <a:ea typeface="+mn-ea"/>
                              <a:cs typeface="+mn-cs"/>
                            </a:rPr>
                            <a:t>m</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499979271"/>
                      </a:ext>
                    </a:extLst>
                  </a:tr>
                  <a:tr h="370840">
                    <a:tc>
                      <a:txBody>
                        <a:bodyPr/>
                        <a:lstStyle/>
                        <a:p>
                          <a:pPr marL="0" algn="l" defTabSz="914400" rtl="1" eaLnBrk="1" latinLnBrk="0" hangingPunct="1"/>
                          <a:r>
                            <a:rPr lang="en-US" sz="1800" kern="1200" dirty="0" smtClean="0"/>
                            <a:t>n*m</a:t>
                          </a:r>
                          <a:r>
                            <a:rPr lang="en-US" sz="1800" kern="1200" baseline="0" dirty="0" smtClean="0"/>
                            <a:t> matrix</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endParaRPr lang="fa-IR"/>
                        </a:p>
                      </a:txBody>
                      <a:tcPr>
                        <a:blipFill>
                          <a:blip r:embed="rId6"/>
                          <a:stretch>
                            <a:fillRect l="-205907" t="-480328" r="-1688" b="-221311"/>
                          </a:stretch>
                        </a:blipFill>
                      </a:tcPr>
                    </a:tc>
                    <a:extLst>
                      <a:ext uri="{0D108BD9-81ED-4DB2-BD59-A6C34878D82A}">
                        <a16:rowId xmlns:a16="http://schemas.microsoft.com/office/drawing/2014/main" val="3678764846"/>
                      </a:ext>
                    </a:extLst>
                  </a:tr>
                  <a:tr h="370840">
                    <a:tc>
                      <a:txBody>
                        <a:bodyPr/>
                        <a:lstStyle/>
                        <a:p>
                          <a:pPr marL="0" algn="l" defTabSz="914400" rtl="1" eaLnBrk="1" latinLnBrk="0" hangingPunct="1"/>
                          <a:r>
                            <a:rPr lang="en-US" sz="1800" dirty="0" smtClean="0"/>
                            <a:t>Cluster or latent concepts</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dirty="0" smtClean="0"/>
                            <a:t>C</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183798821"/>
                      </a:ext>
                    </a:extLst>
                  </a:tr>
                  <a:tr h="370840">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Number of</a:t>
                          </a:r>
                          <a:r>
                            <a:rPr lang="en-US" sz="1800" kern="1200" baseline="0" dirty="0" smtClean="0">
                              <a:solidFill>
                                <a:schemeClr val="tx1"/>
                              </a:solidFill>
                              <a:latin typeface="Cambria Math" panose="02040503050406030204" pitchFamily="18" charset="0"/>
                              <a:ea typeface="Cambria Math" panose="02040503050406030204" pitchFamily="18" charset="0"/>
                              <a:cs typeface="+mn-cs"/>
                            </a:rPr>
                            <a:t> </a:t>
                          </a:r>
                          <a:r>
                            <a:rPr lang="en-US" sz="1800" kern="1200" dirty="0" smtClean="0">
                              <a:solidFill>
                                <a:schemeClr val="tx1"/>
                              </a:solidFill>
                              <a:latin typeface="Cambria Math" panose="02040503050406030204" pitchFamily="18" charset="0"/>
                              <a:ea typeface="Cambria Math" panose="02040503050406030204" pitchFamily="18" charset="0"/>
                              <a:cs typeface="+mn-cs"/>
                            </a:rPr>
                            <a:t>Latent concepts </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tc>
                      <a:txBody>
                        <a:bodyPr/>
                        <a:lstStyle/>
                        <a:p>
                          <a:pPr marL="0" algn="l" defTabSz="914400" rtl="1" eaLnBrk="1" latinLnBrk="0" hangingPunct="1"/>
                          <a:r>
                            <a:rPr lang="en-US" sz="1800" kern="1200" dirty="0" smtClean="0">
                              <a:solidFill>
                                <a:schemeClr val="tx1"/>
                              </a:solidFill>
                              <a:latin typeface="Cambria Math" panose="02040503050406030204" pitchFamily="18" charset="0"/>
                              <a:ea typeface="Cambria Math" panose="02040503050406030204" pitchFamily="18" charset="0"/>
                              <a:cs typeface="+mn-cs"/>
                            </a:rPr>
                            <a:t>k</a:t>
                          </a:r>
                          <a:endParaRPr lang="fa-IR" sz="1800" kern="1200" dirty="0">
                            <a:solidFill>
                              <a:schemeClr val="tx1"/>
                            </a:solidFill>
                            <a:latin typeface="Cambria Math" panose="02040503050406030204" pitchFamily="18" charset="0"/>
                            <a:ea typeface="Cambria Math" panose="02040503050406030204" pitchFamily="18" charset="0"/>
                            <a:cs typeface="+mn-cs"/>
                          </a:endParaRPr>
                        </a:p>
                      </a:txBody>
                      <a:tcPr/>
                    </a:tc>
                    <a:extLst>
                      <a:ext uri="{0D108BD9-81ED-4DB2-BD59-A6C34878D82A}">
                        <a16:rowId xmlns:a16="http://schemas.microsoft.com/office/drawing/2014/main" val="813927401"/>
                      </a:ext>
                    </a:extLst>
                  </a:tr>
                </a:tbl>
              </a:graphicData>
            </a:graphic>
          </p:graphicFrame>
        </mc:Fallback>
      </mc:AlternateContent>
    </p:spTree>
    <p:extLst>
      <p:ext uri="{BB962C8B-B14F-4D97-AF65-F5344CB8AC3E}">
        <p14:creationId xmlns:p14="http://schemas.microsoft.com/office/powerpoint/2010/main" val="2614087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743" y="5725579"/>
            <a:ext cx="12192000" cy="1124631"/>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3" name="Title 2"/>
          <p:cNvSpPr>
            <a:spLocks noGrp="1"/>
          </p:cNvSpPr>
          <p:nvPr>
            <p:ph type="title"/>
          </p:nvPr>
        </p:nvSpPr>
        <p:spPr>
          <a:xfrm>
            <a:off x="384531" y="21230"/>
            <a:ext cx="10515600" cy="866596"/>
          </a:xfrm>
        </p:spPr>
        <p:txBody>
          <a:bodyPr>
            <a:normAutofit/>
          </a:bodyPr>
          <a:lstStyle/>
          <a:p>
            <a:pPr algn="ctr"/>
            <a:r>
              <a:rPr lang="en-US" sz="5400" dirty="0" smtClean="0">
                <a:solidFill>
                  <a:schemeClr val="accent6"/>
                </a:solidFill>
                <a:latin typeface="Adobe Arabic" panose="02040503050201020203" pitchFamily="18" charset="-78"/>
                <a:cs typeface="Adobe Arabic" panose="02040503050201020203" pitchFamily="18" charset="-78"/>
              </a:rPr>
              <a:t>latent space modeling</a:t>
            </a:r>
            <a:endParaRPr lang="fa-IR" sz="5400" dirty="0">
              <a:solidFill>
                <a:schemeClr val="accent6"/>
              </a:solidFill>
              <a:latin typeface="Adobe Arabic" panose="02040503050201020203" pitchFamily="18" charset="-78"/>
              <a:cs typeface="Adobe Arabic" panose="02040503050201020203" pitchFamily="18" charset="-78"/>
            </a:endParaRPr>
          </a:p>
        </p:txBody>
      </p:sp>
      <p:sp>
        <p:nvSpPr>
          <p:cNvPr id="11" name="Slide Number Placeholder 10"/>
          <p:cNvSpPr>
            <a:spLocks noGrp="1"/>
          </p:cNvSpPr>
          <p:nvPr>
            <p:ph type="sldNum" sz="quarter" idx="12"/>
          </p:nvPr>
        </p:nvSpPr>
        <p:spPr>
          <a:xfrm>
            <a:off x="10465905" y="629948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14</a:t>
            </a:fld>
            <a:endParaRPr lang="fa-IR" b="1" dirty="0">
              <a:solidFill>
                <a:schemeClr val="accent6">
                  <a:lumMod val="50000"/>
                </a:schemeClr>
              </a:solidFill>
              <a:cs typeface="B Titr" panose="00000700000000000000" pitchFamily="2" charset="-78"/>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3" y="942724"/>
            <a:ext cx="4070347" cy="3168335"/>
          </a:xfrm>
          <a:prstGeom prst="rect">
            <a:avLst/>
          </a:prstGeom>
        </p:spPr>
      </p:pic>
      <p:sp>
        <p:nvSpPr>
          <p:cNvPr id="12" name="Isosceles Triangle 11"/>
          <p:cNvSpPr/>
          <p:nvPr/>
        </p:nvSpPr>
        <p:spPr>
          <a:xfrm rot="16740290">
            <a:off x="4175093" y="612057"/>
            <a:ext cx="371060" cy="3631096"/>
          </a:xfrm>
          <a:prstGeom prst="triangle">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835" y="791645"/>
            <a:ext cx="7162941" cy="4879033"/>
          </a:xfrm>
          <a:prstGeom prst="rect">
            <a:avLst/>
          </a:prstGeom>
        </p:spPr>
      </p:pic>
      <p:sp>
        <p:nvSpPr>
          <p:cNvPr id="8" name="Oval 7"/>
          <p:cNvSpPr/>
          <p:nvPr/>
        </p:nvSpPr>
        <p:spPr>
          <a:xfrm>
            <a:off x="10900131" y="5581886"/>
            <a:ext cx="1543291" cy="1435196"/>
          </a:xfrm>
          <a:prstGeom prst="ellipse">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954939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6743" y="5725579"/>
            <a:ext cx="12192000" cy="1124631"/>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3" name="Title 2"/>
          <p:cNvSpPr>
            <a:spLocks noGrp="1"/>
          </p:cNvSpPr>
          <p:nvPr>
            <p:ph type="title"/>
          </p:nvPr>
        </p:nvSpPr>
        <p:spPr>
          <a:xfrm>
            <a:off x="384531" y="21230"/>
            <a:ext cx="10515600" cy="866596"/>
          </a:xfrm>
        </p:spPr>
        <p:txBody>
          <a:bodyPr>
            <a:normAutofit/>
          </a:bodyPr>
          <a:lstStyle/>
          <a:p>
            <a:pPr algn="ctr"/>
            <a:r>
              <a:rPr lang="en-US" sz="5400" dirty="0" smtClean="0">
                <a:solidFill>
                  <a:schemeClr val="accent6"/>
                </a:solidFill>
                <a:latin typeface="Adobe Arabic" panose="02040503050201020203" pitchFamily="18" charset="-78"/>
                <a:cs typeface="Adobe Arabic" panose="02040503050201020203" pitchFamily="18" charset="-78"/>
              </a:rPr>
              <a:t>latent space modeling</a:t>
            </a:r>
            <a:endParaRPr lang="fa-IR" sz="5400" dirty="0">
              <a:solidFill>
                <a:schemeClr val="accent6"/>
              </a:solidFill>
              <a:latin typeface="Adobe Arabic" panose="02040503050201020203" pitchFamily="18" charset="-78"/>
              <a:cs typeface="Adobe Arabic" panose="02040503050201020203" pitchFamily="18" charset="-78"/>
            </a:endParaRPr>
          </a:p>
        </p:txBody>
      </p:sp>
      <p:sp>
        <p:nvSpPr>
          <p:cNvPr id="11" name="Slide Number Placeholder 10"/>
          <p:cNvSpPr>
            <a:spLocks noGrp="1"/>
          </p:cNvSpPr>
          <p:nvPr>
            <p:ph type="sldNum" sz="quarter" idx="12"/>
          </p:nvPr>
        </p:nvSpPr>
        <p:spPr>
          <a:xfrm>
            <a:off x="10465905" y="629948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15</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581886"/>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3739" y="1387263"/>
            <a:ext cx="3896138" cy="32589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531" y="942725"/>
            <a:ext cx="6917491" cy="4148024"/>
          </a:xfrm>
          <a:prstGeom prst="rect">
            <a:avLst/>
          </a:prstGeom>
        </p:spPr>
      </p:pic>
    </p:spTree>
    <p:extLst>
      <p:ext uri="{BB962C8B-B14F-4D97-AF65-F5344CB8AC3E}">
        <p14:creationId xmlns:p14="http://schemas.microsoft.com/office/powerpoint/2010/main" val="29138313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8936648" y="266643"/>
            <a:ext cx="298271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فرضیات تحقیق</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16</a:t>
            </a:fld>
            <a:endParaRPr lang="fa-IR" b="1" dirty="0">
              <a:solidFill>
                <a:schemeClr val="accent6">
                  <a:lumMod val="50000"/>
                </a:schemeClr>
              </a:solidFill>
              <a:cs typeface="B Titr" panose="00000700000000000000" pitchFamily="2" charset="-78"/>
            </a:endParaRPr>
          </a:p>
        </p:txBody>
      </p:sp>
      <p:sp>
        <p:nvSpPr>
          <p:cNvPr id="16" name="Rectangle 4"/>
          <p:cNvSpPr>
            <a:spLocks noChangeArrowheads="1"/>
          </p:cNvSpPr>
          <p:nvPr/>
        </p:nvSpPr>
        <p:spPr bwMode="auto">
          <a:xfrm>
            <a:off x="3033246" y="22004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a-IR" sz="1800" b="0" i="0" u="none" strike="noStrike" cap="none" normalizeH="0" baseline="0" smtClean="0">
                <a:ln>
                  <a:noFill/>
                </a:ln>
                <a:solidFill>
                  <a:schemeClr val="tx1"/>
                </a:solidFill>
                <a:effectLst/>
                <a:latin typeface="Arial" panose="020B0604020202020204" pitchFamily="34" charset="0"/>
              </a:rPr>
              <a:t/>
            </a:r>
            <a:br>
              <a:rPr kumimoji="0" lang="en-US" altLang="fa-IR" sz="1800" b="0" i="0" u="none" strike="noStrike" cap="none" normalizeH="0" baseline="0" smtClean="0">
                <a:ln>
                  <a:noFill/>
                </a:ln>
                <a:solidFill>
                  <a:schemeClr val="tx1"/>
                </a:solidFill>
                <a:effectLst/>
                <a:latin typeface="Arial" panose="020B0604020202020204" pitchFamily="34" charset="0"/>
              </a:rPr>
            </a:br>
            <a:endParaRPr kumimoji="0" lang="en-US" altLang="fa-IR" sz="1800" b="0" i="0" u="none" strike="noStrike" cap="none" normalizeH="0" baseline="0" smtClean="0">
              <a:ln>
                <a:noFill/>
              </a:ln>
              <a:solidFill>
                <a:schemeClr val="tx1"/>
              </a:solidFill>
              <a:effectLst/>
              <a:latin typeface="Arial" panose="020B0604020202020204" pitchFamily="34" charset="0"/>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tangle 6"/>
          <p:cNvSpPr/>
          <p:nvPr/>
        </p:nvSpPr>
        <p:spPr>
          <a:xfrm>
            <a:off x="104882" y="908774"/>
            <a:ext cx="11865890" cy="4862870"/>
          </a:xfrm>
          <a:prstGeom prst="rect">
            <a:avLst/>
          </a:prstGeom>
        </p:spPr>
        <p:txBody>
          <a:bodyPr wrap="square">
            <a:spAutoFit/>
          </a:bodyPr>
          <a:lstStyle/>
          <a:p>
            <a:pPr marL="342900" indent="-342900" algn="justLow" rtl="1">
              <a:lnSpc>
                <a:spcPct val="200000"/>
              </a:lnSpc>
              <a:spcAft>
                <a:spcPts val="600"/>
              </a:spcAft>
              <a:buSzPts val="1200"/>
              <a:buFont typeface="+mj-lt"/>
              <a:buAutoNum type="arabicPeriod"/>
            </a:pP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شناسایی رویداد از اسناد خبری  بر </a:t>
            </a:r>
            <a:r>
              <a:rPr lang="fa-IR"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اساس اطلاعات زمانی </a:t>
            </a: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و ارتباط محتوایی اسناد</a:t>
            </a:r>
          </a:p>
          <a:p>
            <a:pPr marL="342900" lvl="0" indent="-342900" algn="justLow" rtl="1">
              <a:lnSpc>
                <a:spcPct val="200000"/>
              </a:lnSpc>
              <a:spcAft>
                <a:spcPts val="600"/>
              </a:spcAft>
              <a:buSzPts val="1200"/>
              <a:buFont typeface="+mj-lt"/>
              <a:buAutoNum type="arabicPeriod"/>
            </a:pP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بازنمایی </a:t>
            </a:r>
            <a:r>
              <a:rPr lang="fa-IR"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اسناد مبتنی بر توزیع لغات آن حول مفاهیم پنهان اقتصادی بر پیش بینی بازار موثر است.</a:t>
            </a:r>
          </a:p>
          <a:p>
            <a:pPr marL="342900" indent="-342900" algn="justLow" rtl="1">
              <a:lnSpc>
                <a:spcPct val="200000"/>
              </a:lnSpc>
              <a:spcAft>
                <a:spcPts val="600"/>
              </a:spcAft>
              <a:buSzPts val="1200"/>
              <a:buFont typeface="+mj-lt"/>
              <a:buAutoNum type="arabicPeriod"/>
            </a:pP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دیدگاه استخراج رویدادها بر وزن­دهی به اخبار برای مدلسازی میزان </a:t>
            </a:r>
            <a:r>
              <a:rPr lang="fa-IR"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قوت آنها برای تاثیر بر بازار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موثر است.</a:t>
            </a:r>
            <a:endParaRPr lang="en-US" sz="14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justLow" rtl="1">
              <a:lnSpc>
                <a:spcPct val="200000"/>
              </a:lnSpc>
              <a:spcAft>
                <a:spcPts val="600"/>
              </a:spcAft>
              <a:buSzPts val="1200"/>
              <a:buFont typeface="+mj-lt"/>
              <a:buAutoNum type="arabicPeriod"/>
            </a:pP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میزان قوت</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رویدادها در جامعه­ی مورد بررسی با میزان بازگشت در آن بازار دارای </a:t>
            </a: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وابستگی</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بلندمدت است.</a:t>
            </a:r>
            <a:endParaRPr lang="en-US" sz="14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justLow" rtl="1">
              <a:lnSpc>
                <a:spcPct val="200000"/>
              </a:lnSpc>
              <a:spcAft>
                <a:spcPts val="600"/>
              </a:spcAft>
              <a:buSzPts val="1200"/>
              <a:buFont typeface="+mj-lt"/>
              <a:buAutoNum type="arabicPeriod"/>
            </a:pP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در کوتاه مدت رابطه­ی </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علّی</a:t>
            </a: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قوت</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رویدادها بر میزان بازگشت در بازار وجود دارد.</a:t>
            </a:r>
            <a:endParaRPr lang="en-US" sz="14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justLow" rtl="1">
              <a:lnSpc>
                <a:spcPct val="200000"/>
              </a:lnSpc>
              <a:spcAft>
                <a:spcPts val="600"/>
              </a:spcAft>
              <a:buSzPts val="1200"/>
              <a:buFont typeface="+mj-lt"/>
              <a:buAutoNum type="arabicPeriod"/>
            </a:pP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سری زمانی قوت </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رویدادها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از آینده­ی بازار هدف اطلاع دارد.</a:t>
            </a:r>
            <a:endParaRPr lang="en-US" sz="14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justLow" rtl="1">
              <a:lnSpc>
                <a:spcPct val="200000"/>
              </a:lnSpc>
              <a:spcAft>
                <a:spcPts val="600"/>
              </a:spcAft>
              <a:buSzPts val="1200"/>
              <a:buFont typeface="+mj-lt"/>
              <a:buAutoNum type="arabicPeriod"/>
            </a:pP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مدلسازی تطبیقی </a:t>
            </a:r>
            <a:r>
              <a:rPr lang="fa-IR"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قوت</a:t>
            </a:r>
            <a:r>
              <a:rPr lang="ar-SA" sz="2000" b="1"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000" b="1"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رویدادها در کنار بازگشت در بازار سبب بهبود دقت پیش­بینی می­گردد. </a:t>
            </a:r>
            <a:endParaRPr lang="en-US" sz="1400" b="1" dirty="0">
              <a:solidFill>
                <a:schemeClr val="bg1"/>
              </a:solidFill>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3038380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3246356" y="139556"/>
            <a:ext cx="298271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اهداف تحقیق</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17</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tangle 2"/>
          <p:cNvSpPr/>
          <p:nvPr/>
        </p:nvSpPr>
        <p:spPr>
          <a:xfrm>
            <a:off x="483931" y="-26231"/>
            <a:ext cx="11317748" cy="6247864"/>
          </a:xfrm>
          <a:prstGeom prst="rect">
            <a:avLst/>
          </a:prstGeom>
        </p:spPr>
        <p:txBody>
          <a:bodyPr wrap="square">
            <a:spAutoFit/>
          </a:bodyPr>
          <a:lstStyle/>
          <a:p>
            <a:pPr algn="r" rtl="1">
              <a:lnSpc>
                <a:spcPct val="200000"/>
              </a:lnSpc>
            </a:pPr>
            <a:r>
              <a:rPr lang="fa-IR" sz="2000" b="1" dirty="0">
                <a:solidFill>
                  <a:schemeClr val="bg1"/>
                </a:solidFill>
                <a:cs typeface="B Nazanin" panose="00000400000000000000" pitchFamily="2" charset="-78"/>
              </a:rPr>
              <a:t>ـ </a:t>
            </a:r>
            <a:r>
              <a:rPr lang="ar-SA" sz="2000" b="1" dirty="0">
                <a:solidFill>
                  <a:schemeClr val="bg1"/>
                </a:solidFill>
                <a:cs typeface="B Nazanin" panose="00000400000000000000" pitchFamily="2" charset="-78"/>
              </a:rPr>
              <a:t>هدف کلی</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smtClean="0">
                <a:solidFill>
                  <a:schemeClr val="bg1"/>
                </a:solidFill>
                <a:cs typeface="B Nazanin" panose="00000400000000000000" pitchFamily="2" charset="-78"/>
              </a:rPr>
              <a:t>بهبود </a:t>
            </a:r>
            <a:r>
              <a:rPr lang="ar-SA" sz="2000" dirty="0">
                <a:solidFill>
                  <a:schemeClr val="bg1"/>
                </a:solidFill>
                <a:cs typeface="B Nazanin" panose="00000400000000000000" pitchFamily="2" charset="-78"/>
              </a:rPr>
              <a:t>دقت پیش­بینی میزان بازگشت در بازار­های مالی مبتنی بر مدلسازی </a:t>
            </a:r>
            <a:r>
              <a:rPr lang="ar-SA" sz="2000" dirty="0" smtClean="0">
                <a:solidFill>
                  <a:schemeClr val="bg1"/>
                </a:solidFill>
                <a:cs typeface="B Nazanin" panose="00000400000000000000" pitchFamily="2" charset="-78"/>
              </a:rPr>
              <a:t>تطبیقی</a:t>
            </a:r>
            <a:r>
              <a:rPr lang="fa-IR" sz="2000" dirty="0" smtClean="0">
                <a:solidFill>
                  <a:schemeClr val="bg1"/>
                </a:solidFill>
                <a:cs typeface="B Nazanin" panose="00000400000000000000" pitchFamily="2" charset="-78"/>
              </a:rPr>
              <a:t> قوت </a:t>
            </a:r>
            <a:r>
              <a:rPr lang="ar-SA" sz="2000" dirty="0" smtClean="0">
                <a:solidFill>
                  <a:schemeClr val="bg1"/>
                </a:solidFill>
                <a:cs typeface="B Nazanin" panose="00000400000000000000" pitchFamily="2" charset="-78"/>
              </a:rPr>
              <a:t>رویدادهای </a:t>
            </a:r>
            <a:r>
              <a:rPr lang="ar-SA" sz="2000" dirty="0">
                <a:solidFill>
                  <a:schemeClr val="bg1"/>
                </a:solidFill>
                <a:cs typeface="B Nazanin" panose="00000400000000000000" pitchFamily="2" charset="-78"/>
              </a:rPr>
              <a:t>خبری</a:t>
            </a:r>
            <a:endParaRPr lang="en-US" sz="2000" dirty="0">
              <a:solidFill>
                <a:schemeClr val="bg1"/>
              </a:solidFill>
              <a:cs typeface="B Nazanin" panose="00000400000000000000" pitchFamily="2" charset="-78"/>
            </a:endParaRPr>
          </a:p>
          <a:p>
            <a:pPr algn="r" rtl="1">
              <a:lnSpc>
                <a:spcPct val="200000"/>
              </a:lnSpc>
            </a:pPr>
            <a:r>
              <a:rPr lang="ar-SA" sz="2000" b="1" dirty="0">
                <a:solidFill>
                  <a:schemeClr val="bg1"/>
                </a:solidFill>
                <a:cs typeface="B Nazanin" panose="00000400000000000000" pitchFamily="2" charset="-78"/>
              </a:rPr>
              <a:t>ـ اهداف ويژه </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شناسایی برخط رویداد از جریان­داده­های خبری جهت کشف ارتباط پنهان میان اسناد </a:t>
            </a:r>
            <a:r>
              <a:rPr lang="ar-SA" sz="2000" dirty="0" smtClean="0">
                <a:solidFill>
                  <a:schemeClr val="bg1"/>
                </a:solidFill>
                <a:cs typeface="B Nazanin" panose="00000400000000000000" pitchFamily="2" charset="-78"/>
              </a:rPr>
              <a:t>خبری</a:t>
            </a:r>
            <a:r>
              <a:rPr lang="fa-IR" sz="2000" dirty="0" smtClean="0">
                <a:solidFill>
                  <a:schemeClr val="bg1"/>
                </a:solidFill>
                <a:cs typeface="B Nazanin" panose="00000400000000000000" pitchFamily="2" charset="-78"/>
              </a:rPr>
              <a:t> (دسته بندی موضوعی اسناد)</a:t>
            </a:r>
            <a:r>
              <a:rPr lang="ar-SA" sz="2000" dirty="0" smtClean="0">
                <a:solidFill>
                  <a:schemeClr val="bg1"/>
                </a:solidFill>
                <a:cs typeface="B Nazanin" panose="00000400000000000000" pitchFamily="2" charset="-78"/>
              </a:rPr>
              <a:t> </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مدلسازی تطبیقی </a:t>
            </a:r>
            <a:r>
              <a:rPr lang="fa-IR" sz="2000" dirty="0" smtClean="0">
                <a:solidFill>
                  <a:schemeClr val="bg1"/>
                </a:solidFill>
                <a:cs typeface="B Nazanin" panose="00000400000000000000" pitchFamily="2" charset="-78"/>
              </a:rPr>
              <a:t>قوت اخبار </a:t>
            </a:r>
            <a:r>
              <a:rPr lang="ar-SA" sz="2000" dirty="0" smtClean="0">
                <a:solidFill>
                  <a:schemeClr val="bg1"/>
                </a:solidFill>
                <a:cs typeface="B Nazanin" panose="00000400000000000000" pitchFamily="2" charset="-78"/>
              </a:rPr>
              <a:t>بر </a:t>
            </a:r>
            <a:r>
              <a:rPr lang="ar-SA" sz="2000" dirty="0">
                <a:solidFill>
                  <a:schemeClr val="bg1"/>
                </a:solidFill>
                <a:cs typeface="B Nazanin" panose="00000400000000000000" pitchFamily="2" charset="-78"/>
              </a:rPr>
              <a:t>بازار با توجه به شناسایی برخط رویدادها، مبتنی بر تحلیل احساس و الگوی انتشار هر رویداد </a:t>
            </a:r>
            <a:r>
              <a:rPr lang="fa-IR" sz="2000" dirty="0" smtClean="0">
                <a:solidFill>
                  <a:schemeClr val="bg1"/>
                </a:solidFill>
                <a:cs typeface="B Nazanin" panose="00000400000000000000" pitchFamily="2" charset="-78"/>
              </a:rPr>
              <a:t>(به صورت سری زمانی)</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تاثیر دیدگاه استخراج رویدادها بر وزن­دهی به اخبار برای مدلسازی میزان </a:t>
            </a:r>
            <a:r>
              <a:rPr lang="fa-IR" sz="2000" dirty="0" smtClean="0">
                <a:solidFill>
                  <a:schemeClr val="bg1"/>
                </a:solidFill>
                <a:cs typeface="B Nazanin" panose="00000400000000000000" pitchFamily="2" charset="-78"/>
              </a:rPr>
              <a:t>قوت</a:t>
            </a:r>
            <a:r>
              <a:rPr lang="ar-SA" sz="2000" dirty="0" smtClean="0">
                <a:solidFill>
                  <a:schemeClr val="bg1"/>
                </a:solidFill>
                <a:cs typeface="B Nazanin" panose="00000400000000000000" pitchFamily="2" charset="-78"/>
              </a:rPr>
              <a:t> </a:t>
            </a:r>
            <a:r>
              <a:rPr lang="ar-SA" sz="2000" dirty="0">
                <a:solidFill>
                  <a:schemeClr val="bg1"/>
                </a:solidFill>
                <a:cs typeface="B Nazanin" panose="00000400000000000000" pitchFamily="2" charset="-78"/>
              </a:rPr>
              <a:t>آن­ها</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موثر </a:t>
            </a:r>
            <a:r>
              <a:rPr lang="ar-SA" sz="2000" dirty="0" smtClean="0">
                <a:solidFill>
                  <a:schemeClr val="bg1"/>
                </a:solidFill>
                <a:cs typeface="B Nazanin" panose="00000400000000000000" pitchFamily="2" charset="-78"/>
              </a:rPr>
              <a:t>بودن</a:t>
            </a:r>
            <a:r>
              <a:rPr lang="en-US" sz="2000" dirty="0" smtClean="0">
                <a:solidFill>
                  <a:schemeClr val="bg1"/>
                </a:solidFill>
                <a:cs typeface="B Nazanin" panose="00000400000000000000" pitchFamily="2" charset="-78"/>
              </a:rPr>
              <a:t> </a:t>
            </a:r>
            <a:r>
              <a:rPr lang="fa-IR" sz="2000" dirty="0" smtClean="0">
                <a:solidFill>
                  <a:schemeClr val="bg1"/>
                </a:solidFill>
                <a:cs typeface="B Nazanin" panose="00000400000000000000" pitchFamily="2" charset="-78"/>
              </a:rPr>
              <a:t> قوت</a:t>
            </a:r>
            <a:r>
              <a:rPr lang="ar-SA" sz="2000" dirty="0" smtClean="0">
                <a:solidFill>
                  <a:schemeClr val="bg1"/>
                </a:solidFill>
                <a:cs typeface="B Nazanin" panose="00000400000000000000" pitchFamily="2" charset="-78"/>
              </a:rPr>
              <a:t> رویدادها </a:t>
            </a:r>
            <a:r>
              <a:rPr lang="ar-SA" sz="2000" dirty="0">
                <a:solidFill>
                  <a:schemeClr val="bg1"/>
                </a:solidFill>
                <a:cs typeface="B Nazanin" panose="00000400000000000000" pitchFamily="2" charset="-78"/>
              </a:rPr>
              <a:t>بر بازار هدف در بازار مالی مورد بررسی</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تاثیر رابطه­ی علّی رویدادها بر میزان بازگشت در بازار</a:t>
            </a:r>
            <a:endParaRPr lang="en-US" sz="2000" dirty="0">
              <a:solidFill>
                <a:schemeClr val="bg1"/>
              </a:solidFill>
              <a:cs typeface="B Nazanin" panose="00000400000000000000" pitchFamily="2" charset="-78"/>
            </a:endParaRPr>
          </a:p>
          <a:p>
            <a:pPr marL="742950" lvl="1" indent="-285750" algn="r" rtl="1">
              <a:lnSpc>
                <a:spcPct val="200000"/>
              </a:lnSpc>
              <a:buFont typeface="Arial" panose="020B0604020202020204" pitchFamily="34" charset="0"/>
              <a:buChar char="•"/>
            </a:pPr>
            <a:r>
              <a:rPr lang="ar-SA" sz="2000" dirty="0">
                <a:solidFill>
                  <a:schemeClr val="bg1"/>
                </a:solidFill>
                <a:cs typeface="B Nazanin" panose="00000400000000000000" pitchFamily="2" charset="-78"/>
              </a:rPr>
              <a:t>اطلاع متغیر </a:t>
            </a:r>
            <a:r>
              <a:rPr lang="fa-IR" sz="2000" dirty="0" smtClean="0">
                <a:solidFill>
                  <a:schemeClr val="bg1"/>
                </a:solidFill>
                <a:cs typeface="B Nazanin" panose="00000400000000000000" pitchFamily="2" charset="-78"/>
              </a:rPr>
              <a:t>قوت اخبار </a:t>
            </a:r>
            <a:r>
              <a:rPr lang="ar-SA" sz="2000" dirty="0" smtClean="0">
                <a:solidFill>
                  <a:schemeClr val="bg1"/>
                </a:solidFill>
                <a:cs typeface="B Nazanin" panose="00000400000000000000" pitchFamily="2" charset="-78"/>
              </a:rPr>
              <a:t>از </a:t>
            </a:r>
            <a:r>
              <a:rPr lang="ar-SA" sz="2000" dirty="0">
                <a:solidFill>
                  <a:schemeClr val="bg1"/>
                </a:solidFill>
                <a:cs typeface="B Nazanin" panose="00000400000000000000" pitchFamily="2" charset="-78"/>
              </a:rPr>
              <a:t>آینده­ی بازگشت در </a:t>
            </a:r>
            <a:r>
              <a:rPr lang="ar-SA" sz="2000" dirty="0" smtClean="0">
                <a:solidFill>
                  <a:schemeClr val="bg1"/>
                </a:solidFill>
                <a:cs typeface="B Nazanin" panose="00000400000000000000" pitchFamily="2" charset="-78"/>
              </a:rPr>
              <a:t>بازار</a:t>
            </a:r>
            <a:endParaRPr lang="en-US" sz="2000" dirty="0">
              <a:solidFill>
                <a:schemeClr val="bg1"/>
              </a:solidFill>
              <a:cs typeface="B Nazanin" panose="00000400000000000000" pitchFamily="2" charset="-78"/>
            </a:endParaRPr>
          </a:p>
        </p:txBody>
      </p:sp>
    </p:spTree>
    <p:extLst>
      <p:ext uri="{BB962C8B-B14F-4D97-AF65-F5344CB8AC3E}">
        <p14:creationId xmlns:p14="http://schemas.microsoft.com/office/powerpoint/2010/main" val="334822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arn(inVertical)">
                                      <p:cBhvr>
                                        <p:cTn id="11" dur="500"/>
                                        <p:tgtEl>
                                          <p:spTgt spid="3">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arn(inVertical)">
                                      <p:cBhvr>
                                        <p:cTn id="19" dur="500"/>
                                        <p:tgtEl>
                                          <p:spTgt spid="3">
                                            <p:txEl>
                                              <p:pRg st="3" end="3"/>
                                            </p:txEl>
                                          </p:spTgt>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arn(inVertical)">
                                      <p:cBhvr>
                                        <p:cTn id="31" dur="500"/>
                                        <p:tgtEl>
                                          <p:spTgt spid="3">
                                            <p:txEl>
                                              <p:pRg st="6" end="6"/>
                                            </p:tx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barn(inVertical)">
                                      <p:cBhvr>
                                        <p:cTn id="35" dur="500"/>
                                        <p:tgtEl>
                                          <p:spTgt spid="3">
                                            <p:txEl>
                                              <p:pRg st="7" end="7"/>
                                            </p:txEl>
                                          </p:spTgt>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arn(inVertical)">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23" y="41801"/>
            <a:ext cx="10515600" cy="740344"/>
          </a:xfrm>
        </p:spPr>
        <p:txBody>
          <a:bodyPr>
            <a:normAutofit/>
          </a:bodyPr>
          <a:lstStyle/>
          <a:p>
            <a:r>
              <a:rPr lang="en-US" sz="3200" dirty="0" smtClean="0">
                <a:solidFill>
                  <a:srgbClr val="92D050"/>
                </a:solidFill>
                <a:latin typeface="Adobe Arabic" panose="02040503050201020203" pitchFamily="18" charset="-78"/>
                <a:cs typeface="Adobe Arabic" panose="02040503050201020203" pitchFamily="18" charset="-78"/>
              </a:rPr>
              <a:t>Economic News Event Detection (ENED)</a:t>
            </a:r>
            <a:endParaRPr lang="fa-IR" sz="3200" dirty="0"/>
          </a:p>
        </p:txBody>
      </p:sp>
      <p:grpSp>
        <p:nvGrpSpPr>
          <p:cNvPr id="11" name="Group 10"/>
          <p:cNvGrpSpPr/>
          <p:nvPr/>
        </p:nvGrpSpPr>
        <p:grpSpPr>
          <a:xfrm>
            <a:off x="-58173" y="5725578"/>
            <a:ext cx="12192000" cy="1091261"/>
            <a:chOff x="3044533" y="3524103"/>
            <a:chExt cx="8828961" cy="2367817"/>
          </a:xfrm>
          <a:solidFill>
            <a:srgbClr val="ED7D31"/>
          </a:solidFill>
        </p:grpSpPr>
        <p:sp>
          <p:nvSpPr>
            <p:cNvPr id="12" name="Rounded Rectangle 11"/>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0" name="Oval 9"/>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TextBox 13"/>
          <p:cNvSpPr txBox="1"/>
          <p:nvPr/>
        </p:nvSpPr>
        <p:spPr>
          <a:xfrm>
            <a:off x="100423" y="547910"/>
            <a:ext cx="11873552" cy="5047536"/>
          </a:xfrm>
          <a:prstGeom prst="rect">
            <a:avLst/>
          </a:prstGeom>
          <a:noFill/>
        </p:spPr>
        <p:txBody>
          <a:bodyPr wrap="square" rtlCol="1">
            <a:spAutoFit/>
          </a:bodyPr>
          <a:lstStyle/>
          <a:p>
            <a:pPr>
              <a:lnSpc>
                <a:spcPct val="150000"/>
              </a:lnSpc>
            </a:pPr>
            <a:r>
              <a:rPr lang="en-US" sz="2800" dirty="0" smtClean="0">
                <a:solidFill>
                  <a:schemeClr val="bg1"/>
                </a:solidFill>
                <a:latin typeface="Adobe Arabic" panose="02040503050201020203" pitchFamily="18" charset="-78"/>
                <a:cs typeface="Adobe Arabic" panose="02040503050201020203" pitchFamily="18" charset="-78"/>
              </a:rPr>
              <a:t>A news article contains two kinds of information[1]: </a:t>
            </a:r>
          </a:p>
          <a:p>
            <a:pPr marL="285750" indent="-285750">
              <a:lnSpc>
                <a:spcPct val="150000"/>
              </a:lnSpc>
              <a:buFont typeface="Arial" panose="020B0604020202020204" pitchFamily="34" charset="0"/>
              <a:buChar char="•"/>
            </a:pPr>
            <a:r>
              <a:rPr lang="en-US" sz="2800" dirty="0" smtClean="0">
                <a:solidFill>
                  <a:schemeClr val="bg1"/>
                </a:solidFill>
                <a:latin typeface="Adobe Arabic" panose="02040503050201020203" pitchFamily="18" charset="-78"/>
                <a:cs typeface="Adobe Arabic" panose="02040503050201020203" pitchFamily="18" charset="-78"/>
              </a:rPr>
              <a:t>Contents</a:t>
            </a:r>
          </a:p>
          <a:p>
            <a:pPr marL="742950" lvl="1" indent="-285750">
              <a:lnSpc>
                <a:spcPct val="150000"/>
              </a:lnSpc>
              <a:buFont typeface="Arial" panose="020B0604020202020204" pitchFamily="34" charset="0"/>
              <a:buChar char="•"/>
            </a:pPr>
            <a:r>
              <a:rPr lang="en-US" sz="2800" dirty="0" smtClean="0">
                <a:solidFill>
                  <a:schemeClr val="bg1"/>
                </a:solidFill>
                <a:latin typeface="Adobe Arabic" panose="02040503050201020203" pitchFamily="18" charset="-78"/>
                <a:cs typeface="Adobe Arabic" panose="02040503050201020203" pitchFamily="18" charset="-78"/>
              </a:rPr>
              <a:t>We </a:t>
            </a:r>
            <a:r>
              <a:rPr lang="en-US" sz="2800" dirty="0" smtClean="0">
                <a:solidFill>
                  <a:schemeClr val="bg1"/>
                </a:solidFill>
                <a:latin typeface="Adobe Arabic" panose="02040503050201020203" pitchFamily="18" charset="-78"/>
                <a:cs typeface="Adobe Arabic" panose="02040503050201020203" pitchFamily="18" charset="-78"/>
              </a:rPr>
              <a:t>propose Extended </a:t>
            </a:r>
            <a:r>
              <a:rPr lang="en-US" sz="2800" dirty="0" smtClean="0">
                <a:solidFill>
                  <a:schemeClr val="bg1"/>
                </a:solidFill>
                <a:latin typeface="Adobe Arabic" panose="02040503050201020203" pitchFamily="18" charset="-78"/>
                <a:cs typeface="Adobe Arabic" panose="02040503050201020203" pitchFamily="18" charset="-78"/>
              </a:rPr>
              <a:t>Bag of concept for better document </a:t>
            </a:r>
            <a:r>
              <a:rPr lang="en-US" sz="2800" dirty="0" smtClean="0">
                <a:solidFill>
                  <a:schemeClr val="bg1"/>
                </a:solidFill>
                <a:latin typeface="Adobe Arabic" panose="02040503050201020203" pitchFamily="18" charset="-78"/>
                <a:cs typeface="Adobe Arabic" panose="02040503050201020203" pitchFamily="18" charset="-78"/>
              </a:rPr>
              <a:t>representation (topic modeling)</a:t>
            </a:r>
            <a:endParaRPr lang="en-US" sz="2800" dirty="0" smtClean="0">
              <a:solidFill>
                <a:schemeClr val="bg1"/>
              </a:solidFill>
              <a:latin typeface="Adobe Arabic" panose="02040503050201020203" pitchFamily="18" charset="-78"/>
              <a:cs typeface="Adobe Arabic" panose="02040503050201020203" pitchFamily="18" charset="-78"/>
            </a:endParaRPr>
          </a:p>
          <a:p>
            <a:pPr marL="285750" indent="-285750">
              <a:lnSpc>
                <a:spcPct val="150000"/>
              </a:lnSpc>
              <a:buFont typeface="Arial" panose="020B0604020202020204" pitchFamily="34" charset="0"/>
              <a:buChar char="•"/>
            </a:pPr>
            <a:r>
              <a:rPr lang="en-US" sz="2800" dirty="0" smtClean="0">
                <a:solidFill>
                  <a:schemeClr val="bg1"/>
                </a:solidFill>
                <a:latin typeface="Adobe Arabic" panose="02040503050201020203" pitchFamily="18" charset="-78"/>
                <a:cs typeface="Adobe Arabic" panose="02040503050201020203" pitchFamily="18" charset="-78"/>
              </a:rPr>
              <a:t>time information</a:t>
            </a:r>
          </a:p>
          <a:p>
            <a:pPr marL="742950" lvl="1" indent="-285750">
              <a:lnSpc>
                <a:spcPct val="150000"/>
              </a:lnSpc>
              <a:buFont typeface="Arial" panose="020B0604020202020204" pitchFamily="34" charset="0"/>
              <a:buChar char="•"/>
            </a:pPr>
            <a:r>
              <a:rPr lang="en-US" sz="2800" dirty="0" smtClean="0">
                <a:solidFill>
                  <a:schemeClr val="bg1"/>
                </a:solidFill>
                <a:latin typeface="Adobe Arabic" panose="02040503050201020203" pitchFamily="18" charset="-78"/>
                <a:cs typeface="Adobe Arabic" panose="02040503050201020203" pitchFamily="18" charset="-78"/>
              </a:rPr>
              <a:t>Online event detection (incremental clustering)</a:t>
            </a:r>
          </a:p>
          <a:p>
            <a:pPr marL="285750" indent="-285750">
              <a:buFont typeface="Arial" panose="020B0604020202020204" pitchFamily="34" charset="0"/>
              <a:buChar char="•"/>
            </a:pPr>
            <a:r>
              <a:rPr lang="en-US" sz="2800" dirty="0" smtClean="0">
                <a:solidFill>
                  <a:schemeClr val="bg1"/>
                </a:solidFill>
                <a:latin typeface="Adobe Arabic" panose="02040503050201020203" pitchFamily="18" charset="-78"/>
                <a:cs typeface="Adobe Arabic" panose="02040503050201020203" pitchFamily="18" charset="-78"/>
              </a:rPr>
              <a:t>A market-related event is a particular thing that happened at </a:t>
            </a:r>
            <a:r>
              <a:rPr lang="en-US" sz="2800" dirty="0">
                <a:solidFill>
                  <a:schemeClr val="bg1"/>
                </a:solidFill>
                <a:latin typeface="Adobe Arabic" panose="02040503050201020203" pitchFamily="18" charset="-78"/>
                <a:cs typeface="Adobe Arabic" panose="02040503050201020203" pitchFamily="18" charset="-78"/>
              </a:rPr>
              <a:t>a specific </a:t>
            </a:r>
            <a:r>
              <a:rPr lang="en-US" sz="2800" dirty="0" smtClean="0">
                <a:solidFill>
                  <a:schemeClr val="bg1"/>
                </a:solidFill>
                <a:latin typeface="Adobe Arabic" panose="02040503050201020203" pitchFamily="18" charset="-78"/>
                <a:cs typeface="Adobe Arabic" panose="02040503050201020203" pitchFamily="18" charset="-78"/>
              </a:rPr>
              <a:t>time, </a:t>
            </a:r>
            <a:r>
              <a:rPr lang="en-US" sz="2800" dirty="0">
                <a:solidFill>
                  <a:schemeClr val="bg1"/>
                </a:solidFill>
                <a:latin typeface="Adobe Arabic" panose="02040503050201020203" pitchFamily="18" charset="-78"/>
                <a:cs typeface="Adobe Arabic" panose="02040503050201020203" pitchFamily="18" charset="-78"/>
              </a:rPr>
              <a:t>which may be consecutively reported by many news articles in a period</a:t>
            </a:r>
            <a:r>
              <a:rPr lang="en-US" sz="2800" dirty="0" smtClean="0">
                <a:solidFill>
                  <a:schemeClr val="bg1"/>
                </a:solidFill>
                <a:latin typeface="Adobe Arabic" panose="02040503050201020203" pitchFamily="18" charset="-78"/>
                <a:cs typeface="Adobe Arabic" panose="02040503050201020203" pitchFamily="18" charset="-78"/>
              </a:rPr>
              <a:t>. It can affect the market for certain periods based on its subject, publication pattern and sentiment score, and then by fading in media its influence on the market will be down adaptively</a:t>
            </a:r>
            <a:r>
              <a:rPr lang="en-US" sz="2400" dirty="0" smtClean="0">
                <a:solidFill>
                  <a:schemeClr val="bg1"/>
                </a:solidFill>
                <a:latin typeface="Adobe Arabic" panose="02040503050201020203" pitchFamily="18" charset="-78"/>
                <a:cs typeface="Adobe Arabic" panose="02040503050201020203" pitchFamily="18" charset="-78"/>
              </a:rPr>
              <a:t>.</a:t>
            </a:r>
            <a:endParaRPr lang="en-US" sz="2400" dirty="0">
              <a:solidFill>
                <a:schemeClr val="bg1"/>
              </a:solidFill>
              <a:latin typeface="Adobe Arabic" panose="02040503050201020203" pitchFamily="18" charset="-78"/>
              <a:cs typeface="Adobe Arabic" panose="02040503050201020203" pitchFamily="18" charset="-78"/>
            </a:endParaRPr>
          </a:p>
        </p:txBody>
      </p:sp>
      <p:sp>
        <p:nvSpPr>
          <p:cNvPr id="16" name="TextBox 15"/>
          <p:cNvSpPr txBox="1"/>
          <p:nvPr/>
        </p:nvSpPr>
        <p:spPr>
          <a:xfrm>
            <a:off x="264196" y="5855710"/>
            <a:ext cx="10611699" cy="830997"/>
          </a:xfrm>
          <a:prstGeom prst="rect">
            <a:avLst/>
          </a:prstGeom>
          <a:noFill/>
        </p:spPr>
        <p:txBody>
          <a:bodyPr wrap="square" rtlCol="1">
            <a:spAutoFit/>
          </a:bodyPr>
          <a:lstStyle/>
          <a:p>
            <a:r>
              <a:rPr lang="en-US" sz="1600" dirty="0" err="1">
                <a:solidFill>
                  <a:schemeClr val="accent2">
                    <a:lumMod val="20000"/>
                    <a:lumOff val="80000"/>
                  </a:schemeClr>
                </a:solidFill>
              </a:rPr>
              <a:t>Zhiwei</a:t>
            </a:r>
            <a:r>
              <a:rPr lang="en-US" sz="1600" dirty="0">
                <a:solidFill>
                  <a:schemeClr val="accent2">
                    <a:lumMod val="20000"/>
                    <a:lumOff val="80000"/>
                  </a:schemeClr>
                </a:solidFill>
              </a:rPr>
              <a:t> Li, Bin Wang, </a:t>
            </a:r>
            <a:r>
              <a:rPr lang="en-US" sz="1600" dirty="0" err="1">
                <a:solidFill>
                  <a:schemeClr val="accent2">
                    <a:lumMod val="20000"/>
                    <a:lumOff val="80000"/>
                  </a:schemeClr>
                </a:solidFill>
              </a:rPr>
              <a:t>Mingjing</a:t>
            </a:r>
            <a:r>
              <a:rPr lang="en-US" sz="1600" dirty="0">
                <a:solidFill>
                  <a:schemeClr val="accent2">
                    <a:lumMod val="20000"/>
                    <a:lumOff val="80000"/>
                  </a:schemeClr>
                </a:solidFill>
              </a:rPr>
              <a:t> Li, and Wei-Ying Ma. 2005. A probabilistic model for retrospective news event detection. In Proceedings of the 28th annual international ACM SIGIR conference on Research and development in information retrieval (SIGIR '05). ACM, New York, NY, USA, 106-113</a:t>
            </a:r>
            <a:endParaRPr lang="fa-IR" sz="1600" dirty="0">
              <a:solidFill>
                <a:schemeClr val="accent2">
                  <a:lumMod val="20000"/>
                  <a:lumOff val="80000"/>
                </a:schemeClr>
              </a:solidFill>
            </a:endParaRPr>
          </a:p>
        </p:txBody>
      </p:sp>
      <p:sp>
        <p:nvSpPr>
          <p:cNvPr id="9" name="Slide Number Placeholder 10"/>
          <p:cNvSpPr>
            <a:spLocks noGrp="1"/>
          </p:cNvSpPr>
          <p:nvPr>
            <p:ph type="sldNum" sz="quarter" idx="12"/>
          </p:nvPr>
        </p:nvSpPr>
        <p:spPr>
          <a:xfrm>
            <a:off x="10300176" y="6360012"/>
            <a:ext cx="2743200" cy="365125"/>
          </a:xfrm>
        </p:spPr>
        <p:txBody>
          <a:bodyPr/>
          <a:lstStyle/>
          <a:p>
            <a:r>
              <a:rPr lang="fa-IR" sz="1600" b="1" dirty="0" smtClean="0">
                <a:solidFill>
                  <a:schemeClr val="accent6">
                    <a:lumMod val="50000"/>
                  </a:schemeClr>
                </a:solidFill>
                <a:cs typeface="B Titr" panose="00000700000000000000" pitchFamily="2" charset="-78"/>
              </a:rPr>
              <a:t>18</a:t>
            </a:r>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2328145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55" y="115459"/>
            <a:ext cx="10515600" cy="740344"/>
          </a:xfrm>
        </p:spPr>
        <p:txBody>
          <a:bodyPr>
            <a:normAutofit fontScale="90000"/>
          </a:bodyPr>
          <a:lstStyle/>
          <a:p>
            <a:r>
              <a:rPr lang="en-US" dirty="0" smtClean="0">
                <a:solidFill>
                  <a:srgbClr val="92D050"/>
                </a:solidFill>
                <a:latin typeface="Adobe Arabic" panose="02040503050201020203" pitchFamily="18" charset="-78"/>
                <a:cs typeface="Adobe Arabic" panose="02040503050201020203" pitchFamily="18" charset="-78"/>
              </a:rPr>
              <a:t>Extended Concept Frequency based on Latent </a:t>
            </a:r>
            <a:r>
              <a:rPr lang="en-US" dirty="0" smtClean="0">
                <a:solidFill>
                  <a:srgbClr val="92D050"/>
                </a:solidFill>
                <a:latin typeface="Adobe Arabic" panose="02040503050201020203" pitchFamily="18" charset="-78"/>
                <a:cs typeface="Adobe Arabic" panose="02040503050201020203" pitchFamily="18" charset="-78"/>
              </a:rPr>
              <a:t>Economic Concepts</a:t>
            </a:r>
            <a:endParaRPr lang="fa-IR"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3458" y="912732"/>
            <a:ext cx="5060344" cy="4398264"/>
          </a:xfrm>
        </p:spPr>
      </p:pic>
      <p:sp>
        <p:nvSpPr>
          <p:cNvPr id="5" name="Oval 4"/>
          <p:cNvSpPr/>
          <p:nvPr/>
        </p:nvSpPr>
        <p:spPr>
          <a:xfrm rot="20946591">
            <a:off x="6444418" y="3224731"/>
            <a:ext cx="2304989" cy="866281"/>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p:cNvSpPr/>
          <p:nvPr/>
        </p:nvSpPr>
        <p:spPr>
          <a:xfrm rot="19021076">
            <a:off x="8452486" y="1005409"/>
            <a:ext cx="1197000" cy="2028782"/>
          </a:xfrm>
          <a:prstGeom prst="ellipse">
            <a:avLst/>
          </a:prstGeom>
          <a:noFill/>
          <a:ln w="38100">
            <a:solidFill>
              <a:srgbClr val="F0762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Oval 6"/>
          <p:cNvSpPr/>
          <p:nvPr/>
        </p:nvSpPr>
        <p:spPr>
          <a:xfrm rot="19440607">
            <a:off x="10042593" y="1031115"/>
            <a:ext cx="1112543" cy="2396527"/>
          </a:xfrm>
          <a:prstGeom prst="ellipse">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p:cNvSpPr/>
          <p:nvPr/>
        </p:nvSpPr>
        <p:spPr>
          <a:xfrm rot="20029330">
            <a:off x="8528814" y="3268055"/>
            <a:ext cx="2801303" cy="1257379"/>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p>
        </p:txBody>
      </p:sp>
      <p:grpSp>
        <p:nvGrpSpPr>
          <p:cNvPr id="11" name="Group 10"/>
          <p:cNvGrpSpPr/>
          <p:nvPr/>
        </p:nvGrpSpPr>
        <p:grpSpPr>
          <a:xfrm>
            <a:off x="-58173" y="6227840"/>
            <a:ext cx="12192000" cy="602647"/>
            <a:chOff x="3044533" y="3524103"/>
            <a:chExt cx="8828961" cy="2367817"/>
          </a:xfrm>
          <a:solidFill>
            <a:srgbClr val="ED7D31"/>
          </a:solidFill>
        </p:grpSpPr>
        <p:sp>
          <p:nvSpPr>
            <p:cNvPr id="12" name="Rounded Rectangle 11"/>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0" name="Oval 9"/>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mc:AlternateContent xmlns:mc="http://schemas.openxmlformats.org/markup-compatibility/2006">
        <mc:Choice xmlns:a14="http://schemas.microsoft.com/office/drawing/2010/main" Requires="a14">
          <p:sp>
            <p:nvSpPr>
              <p:cNvPr id="14" name="TextBox 13"/>
              <p:cNvSpPr txBox="1"/>
              <p:nvPr/>
            </p:nvSpPr>
            <p:spPr>
              <a:xfrm>
                <a:off x="264197" y="978144"/>
                <a:ext cx="6080328" cy="4708981"/>
              </a:xfrm>
              <a:prstGeom prst="rect">
                <a:avLst/>
              </a:prstGeom>
              <a:noFill/>
            </p:spPr>
            <p:txBody>
              <a:bodyPr wrap="square" rtlCol="1">
                <a:spAutoFit/>
              </a:bodyPr>
              <a:lstStyle/>
              <a:p>
                <a:r>
                  <a:rPr lang="en-US" sz="2000" dirty="0" smtClean="0">
                    <a:solidFill>
                      <a:schemeClr val="bg1"/>
                    </a:solidFill>
                  </a:rPr>
                  <a:t>Input:</a:t>
                </a:r>
              </a:p>
              <a:p>
                <a:pPr marL="742950" lvl="1" indent="-285750">
                  <a:buFont typeface="Arial" panose="020B0604020202020204" pitchFamily="34" charset="0"/>
                  <a:buChar char="•"/>
                </a:pPr>
                <a:r>
                  <a:rPr lang="en-US" sz="2000" dirty="0" smtClean="0">
                    <a:solidFill>
                      <a:schemeClr val="bg1"/>
                    </a:solidFill>
                  </a:rPr>
                  <a:t> d ={title, content, timestamp, </a:t>
                </a:r>
                <a:r>
                  <a:rPr lang="en-US" sz="2000" dirty="0" err="1" smtClean="0">
                    <a:solidFill>
                      <a:schemeClr val="bg1"/>
                    </a:solidFill>
                  </a:rPr>
                  <a:t>lable</a:t>
                </a:r>
                <a:r>
                  <a:rPr lang="en-US" sz="2000" dirty="0" smtClean="0">
                    <a:solidFill>
                      <a:schemeClr val="bg1"/>
                    </a:solidFill>
                  </a:rPr>
                  <a:t>}</a:t>
                </a:r>
              </a:p>
              <a:p>
                <a:pPr marL="742950" lvl="1" indent="-285750">
                  <a:buFont typeface="Arial" panose="020B0604020202020204" pitchFamily="34" charset="0"/>
                  <a:buChar char="•"/>
                </a:pPr>
                <a:r>
                  <a:rPr lang="en-US" sz="2000" dirty="0" smtClean="0">
                    <a:solidFill>
                      <a:schemeClr val="bg1"/>
                    </a:solidFill>
                  </a:rPr>
                  <a:t>Word2vec model </a:t>
                </a:r>
              </a:p>
              <a:p>
                <a:pPr marL="742950" lvl="1" indent="-285750">
                  <a:buFont typeface="Arial" panose="020B0604020202020204" pitchFamily="34" charset="0"/>
                  <a:buChar char="•"/>
                </a:pPr>
                <a:r>
                  <a:rPr lang="en-US" sz="2000" b="0" dirty="0" smtClean="0">
                    <a:solidFill>
                      <a:schemeClr val="bg1"/>
                    </a:solidFill>
                  </a:rPr>
                  <a:t>Spherical k-means  </a:t>
                </a:r>
                <a14:m>
                  <m:oMath xmlns:m="http://schemas.openxmlformats.org/officeDocument/2006/math">
                    <m:r>
                      <m:rPr>
                        <m:sty m:val="p"/>
                      </m:rPr>
                      <a:rPr lang="en-US" sz="2000" b="0" i="0" dirty="0" smtClean="0">
                        <a:solidFill>
                          <a:schemeClr val="bg1"/>
                        </a:solidFill>
                        <a:latin typeface="Cambria Math" panose="02040503050406030204" pitchFamily="18" charset="0"/>
                      </a:rPr>
                      <m:t>concepts</m:t>
                    </m:r>
                    <m:r>
                      <a:rPr lang="en-US" sz="2000" b="0" i="0" dirty="0" smtClean="0">
                        <a:solidFill>
                          <a:schemeClr val="bg1"/>
                        </a:solidFill>
                        <a:latin typeface="Cambria Math" panose="02040503050406030204" pitchFamily="18" charset="0"/>
                      </a:rPr>
                      <m:t> _</m:t>
                    </m:r>
                    <m:r>
                      <m:rPr>
                        <m:sty m:val="p"/>
                      </m:rPr>
                      <a:rPr lang="en-US" sz="2000" b="0" i="0" dirty="0" smtClean="0">
                        <a:solidFill>
                          <a:schemeClr val="bg1"/>
                        </a:solidFill>
                        <a:latin typeface="Cambria Math" panose="02040503050406030204" pitchFamily="18" charset="0"/>
                      </a:rPr>
                      <m:t>clusters</m:t>
                    </m:r>
                  </m:oMath>
                </a14:m>
                <a:endParaRPr lang="en-US" sz="2000" dirty="0" smtClean="0">
                  <a:solidFill>
                    <a:schemeClr val="bg1"/>
                  </a:solidFill>
                </a:endParaRPr>
              </a:p>
              <a:p>
                <a:r>
                  <a:rPr lang="en-US" sz="2000" dirty="0" smtClean="0">
                    <a:solidFill>
                      <a:schemeClr val="bg1"/>
                    </a:solidFill>
                  </a:rPr>
                  <a:t>Method:</a:t>
                </a:r>
              </a:p>
              <a:p>
                <a:pPr lvl="1"/>
                <a:r>
                  <a:rPr lang="en-US" sz="2000" dirty="0" smtClean="0">
                    <a:solidFill>
                      <a:schemeClr val="bg1"/>
                    </a:solidFill>
                  </a:rPr>
                  <a:t>Keyword = preprocess(d)</a:t>
                </a:r>
              </a:p>
              <a:p>
                <a:pPr lvl="1"/>
                <a:r>
                  <a:rPr lang="en-US" sz="2000" dirty="0" smtClean="0">
                    <a:solidFill>
                      <a:schemeClr val="bg1"/>
                    </a:solidFill>
                  </a:rPr>
                  <a:t>Expand list = []</a:t>
                </a:r>
              </a:p>
              <a:p>
                <a:pPr lvl="1"/>
                <a:r>
                  <a:rPr lang="en-US" sz="2000" dirty="0" smtClean="0">
                    <a:solidFill>
                      <a:schemeClr val="bg1"/>
                    </a:solidFill>
                  </a:rPr>
                  <a:t>Vector = []</a:t>
                </a:r>
              </a:p>
              <a:p>
                <a:pPr lvl="1"/>
                <a:r>
                  <a:rPr lang="en-US" sz="2000" dirty="0" smtClean="0">
                    <a:solidFill>
                      <a:schemeClr val="bg1"/>
                    </a:solidFill>
                  </a:rPr>
                  <a:t>For (word  in </a:t>
                </a:r>
                <a:r>
                  <a:rPr lang="en-US" sz="2000" dirty="0" err="1">
                    <a:solidFill>
                      <a:schemeClr val="bg1"/>
                    </a:solidFill>
                  </a:rPr>
                  <a:t>title_keywords</a:t>
                </a:r>
                <a:r>
                  <a:rPr lang="en-US" sz="2000" dirty="0" smtClean="0">
                    <a:solidFill>
                      <a:schemeClr val="bg1"/>
                    </a:solidFill>
                  </a:rPr>
                  <a:t>) :</a:t>
                </a:r>
              </a:p>
              <a:p>
                <a:pPr lvl="1"/>
                <a:r>
                  <a:rPr lang="en-US" sz="2000" dirty="0">
                    <a:solidFill>
                      <a:schemeClr val="bg1"/>
                    </a:solidFill>
                  </a:rPr>
                  <a:t>	</a:t>
                </a:r>
                <a:r>
                  <a:rPr lang="en-US" sz="2000" dirty="0" err="1" smtClean="0">
                    <a:solidFill>
                      <a:schemeClr val="bg1"/>
                    </a:solidFill>
                  </a:rPr>
                  <a:t>expand_list</a:t>
                </a:r>
                <a:r>
                  <a:rPr lang="en-US" sz="2000" dirty="0" smtClean="0">
                    <a:solidFill>
                      <a:schemeClr val="bg1"/>
                    </a:solidFill>
                  </a:rPr>
                  <a:t>. Add(model . </a:t>
                </a:r>
                <a:r>
                  <a:rPr lang="en-US" sz="2000" dirty="0" err="1" smtClean="0">
                    <a:solidFill>
                      <a:schemeClr val="bg1"/>
                    </a:solidFill>
                  </a:rPr>
                  <a:t>most_similar</a:t>
                </a:r>
                <a:r>
                  <a:rPr lang="en-US" sz="2000" dirty="0" smtClean="0">
                    <a:solidFill>
                      <a:schemeClr val="bg1"/>
                    </a:solidFill>
                  </a:rPr>
                  <a:t>(word,5) </a:t>
                </a:r>
                <a:r>
                  <a:rPr lang="en-US" sz="2000" dirty="0" smtClean="0">
                    <a:solidFill>
                      <a:schemeClr val="bg1"/>
                    </a:solidFill>
                  </a:rPr>
                  <a:t>)</a:t>
                </a:r>
              </a:p>
              <a:p>
                <a:pPr lvl="1"/>
                <a:r>
                  <a:rPr lang="en-US" sz="2000" dirty="0" err="1" smtClean="0">
                    <a:solidFill>
                      <a:schemeClr val="bg1"/>
                    </a:solidFill>
                  </a:rPr>
                  <a:t>Keywords.add</a:t>
                </a:r>
                <a:r>
                  <a:rPr lang="en-US" sz="2000" dirty="0" smtClean="0">
                    <a:solidFill>
                      <a:schemeClr val="bg1"/>
                    </a:solidFill>
                  </a:rPr>
                  <a:t>(</a:t>
                </a:r>
                <a:r>
                  <a:rPr lang="en-US" sz="2000" dirty="0" err="1" smtClean="0">
                    <a:solidFill>
                      <a:schemeClr val="bg1"/>
                    </a:solidFill>
                  </a:rPr>
                  <a:t>expand_list</a:t>
                </a:r>
                <a:r>
                  <a:rPr lang="en-US" sz="2000" dirty="0" smtClean="0">
                    <a:solidFill>
                      <a:schemeClr val="bg1"/>
                    </a:solidFill>
                  </a:rPr>
                  <a:t>)</a:t>
                </a:r>
              </a:p>
              <a:p>
                <a:pPr lvl="1"/>
                <a:r>
                  <a:rPr lang="en-US" sz="2000" dirty="0" smtClean="0">
                    <a:solidFill>
                      <a:schemeClr val="bg1"/>
                    </a:solidFill>
                  </a:rPr>
                  <a:t>For (word in keywords):</a:t>
                </a:r>
              </a:p>
              <a:p>
                <a:pPr lvl="1"/>
                <a:r>
                  <a:rPr lang="en-US" sz="2000" dirty="0" smtClean="0">
                    <a:solidFill>
                      <a:schemeClr val="bg1"/>
                    </a:solidFill>
                  </a:rPr>
                  <a:t>	Vector [find (word, </a:t>
                </a:r>
                <a:r>
                  <a:rPr lang="en-US" sz="2000" dirty="0" err="1" smtClean="0">
                    <a:solidFill>
                      <a:schemeClr val="bg1"/>
                    </a:solidFill>
                  </a:rPr>
                  <a:t>concept_clusters</a:t>
                </a:r>
                <a:r>
                  <a:rPr lang="en-US" sz="2000" dirty="0" smtClean="0">
                    <a:solidFill>
                      <a:schemeClr val="bg1"/>
                    </a:solidFill>
                  </a:rPr>
                  <a:t>)]++</a:t>
                </a:r>
              </a:p>
              <a:p>
                <a:pPr lvl="1"/>
                <a:endParaRPr lang="en-US" sz="2000" dirty="0" smtClean="0">
                  <a:solidFill>
                    <a:schemeClr val="bg1"/>
                  </a:solidFill>
                </a:endParaRPr>
              </a:p>
              <a:p>
                <a:r>
                  <a:rPr lang="en-US" sz="2000" dirty="0" smtClean="0">
                    <a:solidFill>
                      <a:schemeClr val="bg1"/>
                    </a:solidFill>
                  </a:rPr>
                  <a:t>Output: document vector</a:t>
                </a:r>
              </a:p>
            </p:txBody>
          </p:sp>
        </mc:Choice>
        <mc:Fallback>
          <p:sp>
            <p:nvSpPr>
              <p:cNvPr id="14" name="TextBox 13"/>
              <p:cNvSpPr txBox="1">
                <a:spLocks noRot="1" noChangeAspect="1" noMove="1" noResize="1" noEditPoints="1" noAdjustHandles="1" noChangeArrowheads="1" noChangeShapeType="1" noTextEdit="1"/>
              </p:cNvSpPr>
              <p:nvPr/>
            </p:nvSpPr>
            <p:spPr>
              <a:xfrm>
                <a:off x="264197" y="978144"/>
                <a:ext cx="6080328" cy="4708981"/>
              </a:xfrm>
              <a:prstGeom prst="rect">
                <a:avLst/>
              </a:prstGeom>
              <a:blipFill>
                <a:blip r:embed="rId5"/>
                <a:stretch>
                  <a:fillRect l="-1002" t="-647" r="-1002" b="-1294"/>
                </a:stretch>
              </a:blipFill>
            </p:spPr>
            <p:txBody>
              <a:bodyPr/>
              <a:lstStyle/>
              <a:p>
                <a:r>
                  <a:rPr lang="fa-IR">
                    <a:noFill/>
                  </a:rPr>
                  <a:t> </a:t>
                </a:r>
              </a:p>
            </p:txBody>
          </p:sp>
        </mc:Fallback>
      </mc:AlternateContent>
      <p:sp>
        <p:nvSpPr>
          <p:cNvPr id="15" name="Slide Number Placeholder 10"/>
          <p:cNvSpPr>
            <a:spLocks noGrp="1"/>
          </p:cNvSpPr>
          <p:nvPr>
            <p:ph type="sldNum" sz="quarter" idx="12"/>
          </p:nvPr>
        </p:nvSpPr>
        <p:spPr>
          <a:xfrm>
            <a:off x="264197" y="6343222"/>
            <a:ext cx="2743200" cy="365125"/>
          </a:xfrm>
        </p:spPr>
        <p:txBody>
          <a:bodyPr/>
          <a:lstStyle/>
          <a:p>
            <a:r>
              <a:rPr lang="fa-IR" sz="1600" b="1" dirty="0" smtClean="0">
                <a:solidFill>
                  <a:schemeClr val="accent6">
                    <a:lumMod val="50000"/>
                  </a:schemeClr>
                </a:solidFill>
                <a:cs typeface="B Titr" panose="00000700000000000000" pitchFamily="2" charset="-78"/>
              </a:rPr>
              <a:t>19</a:t>
            </a:r>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3075419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0068" y="1093070"/>
            <a:ext cx="7751350" cy="4861468"/>
          </a:xfrm>
        </p:spPr>
        <p:txBody>
          <a:bodyPr>
            <a:normAutofit/>
          </a:bodyPr>
          <a:lstStyle/>
          <a:p>
            <a:pPr algn="just" rtl="1">
              <a:lnSpc>
                <a:spcPct val="150000"/>
              </a:lnSpc>
              <a:spcBef>
                <a:spcPts val="0"/>
              </a:spcBef>
              <a:spcAft>
                <a:spcPts val="2400"/>
              </a:spcAft>
            </a:pPr>
            <a:endParaRPr lang="fa-IR" sz="2400" dirty="0" smtClean="0">
              <a:solidFill>
                <a:schemeClr val="bg1"/>
              </a:solidFill>
              <a:cs typeface="B Nazanin" panose="00000400000000000000" pitchFamily="2" charset="-78"/>
            </a:endParaRPr>
          </a:p>
          <a:p>
            <a:pPr algn="just" rtl="1">
              <a:lnSpc>
                <a:spcPct val="150000"/>
              </a:lnSpc>
              <a:spcBef>
                <a:spcPts val="0"/>
              </a:spcBef>
              <a:spcAft>
                <a:spcPts val="2400"/>
              </a:spcAft>
            </a:pPr>
            <a:endParaRPr lang="fa-IR" sz="2400" dirty="0">
              <a:solidFill>
                <a:schemeClr val="bg1"/>
              </a:solidFill>
              <a:cs typeface="B Nazanin" panose="00000400000000000000" pitchFamily="2" charset="-78"/>
            </a:endParaRPr>
          </a:p>
        </p:txBody>
      </p:sp>
      <p:grpSp>
        <p:nvGrpSpPr>
          <p:cNvPr id="4" name="Group 3"/>
          <p:cNvGrpSpPr/>
          <p:nvPr/>
        </p:nvGrpSpPr>
        <p:grpSpPr>
          <a:xfrm>
            <a:off x="0" y="5955557"/>
            <a:ext cx="12192000" cy="881532"/>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808323" y="5688270"/>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Slide Number Placeholder 10"/>
          <p:cNvSpPr>
            <a:spLocks noGrp="1"/>
          </p:cNvSpPr>
          <p:nvPr>
            <p:ph type="sldNum" sz="quarter" idx="12"/>
          </p:nvPr>
        </p:nvSpPr>
        <p:spPr>
          <a:xfrm>
            <a:off x="391057" y="6237462"/>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a:t>
            </a:fld>
            <a:endParaRPr lang="fa-IR" b="1" dirty="0">
              <a:solidFill>
                <a:schemeClr val="accent6">
                  <a:lumMod val="50000"/>
                </a:schemeClr>
              </a:solidFill>
              <a:cs typeface="B Titr" panose="00000700000000000000" pitchFamily="2" charset="-78"/>
            </a:endParaRPr>
          </a:p>
        </p:txBody>
      </p:sp>
      <p:pic>
        <p:nvPicPr>
          <p:cNvPr id="21" name="Picture 20"/>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 uri="{28A0092B-C50C-407E-A947-70E740481C1C}">
                <a14:useLocalDpi xmlns:a14="http://schemas.microsoft.com/office/drawing/2010/main" val="0"/>
              </a:ext>
            </a:extLst>
          </a:blip>
          <a:stretch>
            <a:fillRect/>
          </a:stretch>
        </p:blipFill>
        <p:spPr>
          <a:xfrm>
            <a:off x="2782390" y="275038"/>
            <a:ext cx="5538658" cy="538037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p:cNvPicPr>
            <a:picLocks noChangeAspect="1"/>
          </p:cNvPicPr>
          <p:nvPr/>
        </p:nvPicPr>
        <p:blipFill>
          <a:blip r:embed="rId7">
            <a:duotone>
              <a:prstClr val="black"/>
              <a:schemeClr val="accent4">
                <a:tint val="45000"/>
                <a:satMod val="400000"/>
              </a:schemeClr>
            </a:duotone>
            <a:extLst>
              <a:ext uri="{BEBA8EAE-BF5A-486C-A8C5-ECC9F3942E4B}">
                <a14:imgProps xmlns:a14="http://schemas.microsoft.com/office/drawing/2010/main">
                  <a14:imgLayer r:embed="rId8">
                    <a14:imgEffect>
                      <a14:backgroundRemoval t="10000" b="90000" l="10000" r="9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714454" y="806693"/>
            <a:ext cx="3644537" cy="4480719"/>
          </a:xfrm>
          <a:prstGeom prst="rect">
            <a:avLst/>
          </a:prstGeom>
        </p:spPr>
      </p:pic>
      <p:graphicFrame>
        <p:nvGraphicFramePr>
          <p:cNvPr id="17" name="Diagram 16"/>
          <p:cNvGraphicFramePr/>
          <p:nvPr>
            <p:extLst>
              <p:ext uri="{D42A27DB-BD31-4B8C-83A1-F6EECF244321}">
                <p14:modId xmlns:p14="http://schemas.microsoft.com/office/powerpoint/2010/main" val="1232416882"/>
              </p:ext>
            </p:extLst>
          </p:nvPr>
        </p:nvGraphicFramePr>
        <p:xfrm>
          <a:off x="2102210" y="192232"/>
          <a:ext cx="7008036" cy="53559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33074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style.rotation</p:attrName>
                                        </p:attrNameLst>
                                      </p:cBhvr>
                                      <p:tavLst>
                                        <p:tav tm="0">
                                          <p:val>
                                            <p:fltVal val="90"/>
                                          </p:val>
                                        </p:tav>
                                        <p:tav tm="100000">
                                          <p:val>
                                            <p:fltVal val="0"/>
                                          </p:val>
                                        </p:tav>
                                      </p:tavLst>
                                    </p:anim>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1000" fill="hold"/>
                                        <p:tgtEl>
                                          <p:spTgt spid="22"/>
                                        </p:tgtEl>
                                        <p:attrNameLst>
                                          <p:attrName>ppt_w</p:attrName>
                                        </p:attrNameLst>
                                      </p:cBhvr>
                                      <p:tavLst>
                                        <p:tav tm="0">
                                          <p:val>
                                            <p:fltVal val="0"/>
                                          </p:val>
                                        </p:tav>
                                        <p:tav tm="100000">
                                          <p:val>
                                            <p:strVal val="#ppt_w"/>
                                          </p:val>
                                        </p:tav>
                                      </p:tavLst>
                                    </p:anim>
                                    <p:anim calcmode="lin" valueType="num">
                                      <p:cBhvr>
                                        <p:cTn id="16" dur="1000" fill="hold"/>
                                        <p:tgtEl>
                                          <p:spTgt spid="22"/>
                                        </p:tgtEl>
                                        <p:attrNameLst>
                                          <p:attrName>ppt_h</p:attrName>
                                        </p:attrNameLst>
                                      </p:cBhvr>
                                      <p:tavLst>
                                        <p:tav tm="0">
                                          <p:val>
                                            <p:fltVal val="0"/>
                                          </p:val>
                                        </p:tav>
                                        <p:tav tm="100000">
                                          <p:val>
                                            <p:strVal val="#ppt_h"/>
                                          </p:val>
                                        </p:tav>
                                      </p:tavLst>
                                    </p:anim>
                                    <p:anim calcmode="lin" valueType="num">
                                      <p:cBhvr>
                                        <p:cTn id="17" dur="1000" fill="hold"/>
                                        <p:tgtEl>
                                          <p:spTgt spid="22"/>
                                        </p:tgtEl>
                                        <p:attrNameLst>
                                          <p:attrName>style.rotation</p:attrName>
                                        </p:attrNameLst>
                                      </p:cBhvr>
                                      <p:tavLst>
                                        <p:tav tm="0">
                                          <p:val>
                                            <p:fltVal val="90"/>
                                          </p:val>
                                        </p:tav>
                                        <p:tav tm="100000">
                                          <p:val>
                                            <p:fltVal val="0"/>
                                          </p:val>
                                        </p:tav>
                                      </p:tavLst>
                                    </p:anim>
                                    <p:animEffect transition="in" filter="fade">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7">
                                            <p:graphicEl>
                                              <a:dgm id="{A9092C09-9623-4E4A-9CC2-47B699DA0F2A}"/>
                                            </p:graphicEl>
                                          </p:spTgt>
                                        </p:tgtEl>
                                        <p:attrNameLst>
                                          <p:attrName>style.visibility</p:attrName>
                                        </p:attrNameLst>
                                      </p:cBhvr>
                                      <p:to>
                                        <p:strVal val="visible"/>
                                      </p:to>
                                    </p:set>
                                    <p:anim calcmode="lin" valueType="num">
                                      <p:cBhvr>
                                        <p:cTn id="23" dur="1000" fill="hold"/>
                                        <p:tgtEl>
                                          <p:spTgt spid="17">
                                            <p:graphicEl>
                                              <a:dgm id="{A9092C09-9623-4E4A-9CC2-47B699DA0F2A}"/>
                                            </p:graphicEl>
                                          </p:spTgt>
                                        </p:tgtEl>
                                        <p:attrNameLst>
                                          <p:attrName>ppt_w</p:attrName>
                                        </p:attrNameLst>
                                      </p:cBhvr>
                                      <p:tavLst>
                                        <p:tav tm="0">
                                          <p:val>
                                            <p:fltVal val="0"/>
                                          </p:val>
                                        </p:tav>
                                        <p:tav tm="100000">
                                          <p:val>
                                            <p:strVal val="#ppt_w"/>
                                          </p:val>
                                        </p:tav>
                                      </p:tavLst>
                                    </p:anim>
                                    <p:anim calcmode="lin" valueType="num">
                                      <p:cBhvr>
                                        <p:cTn id="24" dur="1000" fill="hold"/>
                                        <p:tgtEl>
                                          <p:spTgt spid="17">
                                            <p:graphicEl>
                                              <a:dgm id="{A9092C09-9623-4E4A-9CC2-47B699DA0F2A}"/>
                                            </p:graphicEl>
                                          </p:spTgt>
                                        </p:tgtEl>
                                        <p:attrNameLst>
                                          <p:attrName>ppt_h</p:attrName>
                                        </p:attrNameLst>
                                      </p:cBhvr>
                                      <p:tavLst>
                                        <p:tav tm="0">
                                          <p:val>
                                            <p:fltVal val="0"/>
                                          </p:val>
                                        </p:tav>
                                        <p:tav tm="100000">
                                          <p:val>
                                            <p:strVal val="#ppt_h"/>
                                          </p:val>
                                        </p:tav>
                                      </p:tavLst>
                                    </p:anim>
                                    <p:anim calcmode="lin" valueType="num">
                                      <p:cBhvr>
                                        <p:cTn id="25" dur="1000" fill="hold"/>
                                        <p:tgtEl>
                                          <p:spTgt spid="17">
                                            <p:graphicEl>
                                              <a:dgm id="{A9092C09-9623-4E4A-9CC2-47B699DA0F2A}"/>
                                            </p:graphicEl>
                                          </p:spTgt>
                                        </p:tgtEl>
                                        <p:attrNameLst>
                                          <p:attrName>style.rotation</p:attrName>
                                        </p:attrNameLst>
                                      </p:cBhvr>
                                      <p:tavLst>
                                        <p:tav tm="0">
                                          <p:val>
                                            <p:fltVal val="90"/>
                                          </p:val>
                                        </p:tav>
                                        <p:tav tm="100000">
                                          <p:val>
                                            <p:fltVal val="0"/>
                                          </p:val>
                                        </p:tav>
                                      </p:tavLst>
                                    </p:anim>
                                    <p:animEffect transition="in" filter="fade">
                                      <p:cBhvr>
                                        <p:cTn id="26" dur="1000"/>
                                        <p:tgtEl>
                                          <p:spTgt spid="17">
                                            <p:graphicEl>
                                              <a:dgm id="{A9092C09-9623-4E4A-9CC2-47B699DA0F2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7">
                                            <p:graphicEl>
                                              <a:dgm id="{B8577F36-40E1-4FD7-A618-7F8440FE1FED}"/>
                                            </p:graphicEl>
                                          </p:spTgt>
                                        </p:tgtEl>
                                        <p:attrNameLst>
                                          <p:attrName>style.visibility</p:attrName>
                                        </p:attrNameLst>
                                      </p:cBhvr>
                                      <p:to>
                                        <p:strVal val="visible"/>
                                      </p:to>
                                    </p:set>
                                    <p:anim calcmode="lin" valueType="num">
                                      <p:cBhvr>
                                        <p:cTn id="31" dur="1000" fill="hold"/>
                                        <p:tgtEl>
                                          <p:spTgt spid="17">
                                            <p:graphicEl>
                                              <a:dgm id="{B8577F36-40E1-4FD7-A618-7F8440FE1FED}"/>
                                            </p:graphicEl>
                                          </p:spTgt>
                                        </p:tgtEl>
                                        <p:attrNameLst>
                                          <p:attrName>ppt_w</p:attrName>
                                        </p:attrNameLst>
                                      </p:cBhvr>
                                      <p:tavLst>
                                        <p:tav tm="0">
                                          <p:val>
                                            <p:fltVal val="0"/>
                                          </p:val>
                                        </p:tav>
                                        <p:tav tm="100000">
                                          <p:val>
                                            <p:strVal val="#ppt_w"/>
                                          </p:val>
                                        </p:tav>
                                      </p:tavLst>
                                    </p:anim>
                                    <p:anim calcmode="lin" valueType="num">
                                      <p:cBhvr>
                                        <p:cTn id="32" dur="1000" fill="hold"/>
                                        <p:tgtEl>
                                          <p:spTgt spid="17">
                                            <p:graphicEl>
                                              <a:dgm id="{B8577F36-40E1-4FD7-A618-7F8440FE1FED}"/>
                                            </p:graphicEl>
                                          </p:spTgt>
                                        </p:tgtEl>
                                        <p:attrNameLst>
                                          <p:attrName>ppt_h</p:attrName>
                                        </p:attrNameLst>
                                      </p:cBhvr>
                                      <p:tavLst>
                                        <p:tav tm="0">
                                          <p:val>
                                            <p:fltVal val="0"/>
                                          </p:val>
                                        </p:tav>
                                        <p:tav tm="100000">
                                          <p:val>
                                            <p:strVal val="#ppt_h"/>
                                          </p:val>
                                        </p:tav>
                                      </p:tavLst>
                                    </p:anim>
                                    <p:anim calcmode="lin" valueType="num">
                                      <p:cBhvr>
                                        <p:cTn id="33" dur="1000" fill="hold"/>
                                        <p:tgtEl>
                                          <p:spTgt spid="17">
                                            <p:graphicEl>
                                              <a:dgm id="{B8577F36-40E1-4FD7-A618-7F8440FE1FED}"/>
                                            </p:graphicEl>
                                          </p:spTgt>
                                        </p:tgtEl>
                                        <p:attrNameLst>
                                          <p:attrName>style.rotation</p:attrName>
                                        </p:attrNameLst>
                                      </p:cBhvr>
                                      <p:tavLst>
                                        <p:tav tm="0">
                                          <p:val>
                                            <p:fltVal val="90"/>
                                          </p:val>
                                        </p:tav>
                                        <p:tav tm="100000">
                                          <p:val>
                                            <p:fltVal val="0"/>
                                          </p:val>
                                        </p:tav>
                                      </p:tavLst>
                                    </p:anim>
                                    <p:animEffect transition="in" filter="fade">
                                      <p:cBhvr>
                                        <p:cTn id="34" dur="1000"/>
                                        <p:tgtEl>
                                          <p:spTgt spid="17">
                                            <p:graphicEl>
                                              <a:dgm id="{B8577F36-40E1-4FD7-A618-7F8440FE1FED}"/>
                                            </p:graphic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7">
                                            <p:graphicEl>
                                              <a:dgm id="{7D9D7578-42C3-4C41-B567-A2BA33617AB8}"/>
                                            </p:graphicEl>
                                          </p:spTgt>
                                        </p:tgtEl>
                                        <p:attrNameLst>
                                          <p:attrName>style.visibility</p:attrName>
                                        </p:attrNameLst>
                                      </p:cBhvr>
                                      <p:to>
                                        <p:strVal val="visible"/>
                                      </p:to>
                                    </p:set>
                                    <p:anim calcmode="lin" valueType="num">
                                      <p:cBhvr>
                                        <p:cTn id="37" dur="1000" fill="hold"/>
                                        <p:tgtEl>
                                          <p:spTgt spid="17">
                                            <p:graphicEl>
                                              <a:dgm id="{7D9D7578-42C3-4C41-B567-A2BA33617AB8}"/>
                                            </p:graphicEl>
                                          </p:spTgt>
                                        </p:tgtEl>
                                        <p:attrNameLst>
                                          <p:attrName>ppt_w</p:attrName>
                                        </p:attrNameLst>
                                      </p:cBhvr>
                                      <p:tavLst>
                                        <p:tav tm="0">
                                          <p:val>
                                            <p:fltVal val="0"/>
                                          </p:val>
                                        </p:tav>
                                        <p:tav tm="100000">
                                          <p:val>
                                            <p:strVal val="#ppt_w"/>
                                          </p:val>
                                        </p:tav>
                                      </p:tavLst>
                                    </p:anim>
                                    <p:anim calcmode="lin" valueType="num">
                                      <p:cBhvr>
                                        <p:cTn id="38" dur="1000" fill="hold"/>
                                        <p:tgtEl>
                                          <p:spTgt spid="17">
                                            <p:graphicEl>
                                              <a:dgm id="{7D9D7578-42C3-4C41-B567-A2BA33617AB8}"/>
                                            </p:graphicEl>
                                          </p:spTgt>
                                        </p:tgtEl>
                                        <p:attrNameLst>
                                          <p:attrName>ppt_h</p:attrName>
                                        </p:attrNameLst>
                                      </p:cBhvr>
                                      <p:tavLst>
                                        <p:tav tm="0">
                                          <p:val>
                                            <p:fltVal val="0"/>
                                          </p:val>
                                        </p:tav>
                                        <p:tav tm="100000">
                                          <p:val>
                                            <p:strVal val="#ppt_h"/>
                                          </p:val>
                                        </p:tav>
                                      </p:tavLst>
                                    </p:anim>
                                    <p:anim calcmode="lin" valueType="num">
                                      <p:cBhvr>
                                        <p:cTn id="39" dur="1000" fill="hold"/>
                                        <p:tgtEl>
                                          <p:spTgt spid="17">
                                            <p:graphicEl>
                                              <a:dgm id="{7D9D7578-42C3-4C41-B567-A2BA33617AB8}"/>
                                            </p:graphicEl>
                                          </p:spTgt>
                                        </p:tgtEl>
                                        <p:attrNameLst>
                                          <p:attrName>style.rotation</p:attrName>
                                        </p:attrNameLst>
                                      </p:cBhvr>
                                      <p:tavLst>
                                        <p:tav tm="0">
                                          <p:val>
                                            <p:fltVal val="90"/>
                                          </p:val>
                                        </p:tav>
                                        <p:tav tm="100000">
                                          <p:val>
                                            <p:fltVal val="0"/>
                                          </p:val>
                                        </p:tav>
                                      </p:tavLst>
                                    </p:anim>
                                    <p:animEffect transition="in" filter="fade">
                                      <p:cBhvr>
                                        <p:cTn id="40" dur="1000"/>
                                        <p:tgtEl>
                                          <p:spTgt spid="17">
                                            <p:graphicEl>
                                              <a:dgm id="{7D9D7578-42C3-4C41-B567-A2BA33617AB8}"/>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17">
                                            <p:graphicEl>
                                              <a:dgm id="{0B8226B1-840C-4339-8642-F368507A1AF6}"/>
                                            </p:graphicEl>
                                          </p:spTgt>
                                        </p:tgtEl>
                                        <p:attrNameLst>
                                          <p:attrName>style.visibility</p:attrName>
                                        </p:attrNameLst>
                                      </p:cBhvr>
                                      <p:to>
                                        <p:strVal val="visible"/>
                                      </p:to>
                                    </p:set>
                                    <p:anim calcmode="lin" valueType="num">
                                      <p:cBhvr>
                                        <p:cTn id="45" dur="1000" fill="hold"/>
                                        <p:tgtEl>
                                          <p:spTgt spid="17">
                                            <p:graphicEl>
                                              <a:dgm id="{0B8226B1-840C-4339-8642-F368507A1AF6}"/>
                                            </p:graphicEl>
                                          </p:spTgt>
                                        </p:tgtEl>
                                        <p:attrNameLst>
                                          <p:attrName>ppt_w</p:attrName>
                                        </p:attrNameLst>
                                      </p:cBhvr>
                                      <p:tavLst>
                                        <p:tav tm="0">
                                          <p:val>
                                            <p:fltVal val="0"/>
                                          </p:val>
                                        </p:tav>
                                        <p:tav tm="100000">
                                          <p:val>
                                            <p:strVal val="#ppt_w"/>
                                          </p:val>
                                        </p:tav>
                                      </p:tavLst>
                                    </p:anim>
                                    <p:anim calcmode="lin" valueType="num">
                                      <p:cBhvr>
                                        <p:cTn id="46" dur="1000" fill="hold"/>
                                        <p:tgtEl>
                                          <p:spTgt spid="17">
                                            <p:graphicEl>
                                              <a:dgm id="{0B8226B1-840C-4339-8642-F368507A1AF6}"/>
                                            </p:graphicEl>
                                          </p:spTgt>
                                        </p:tgtEl>
                                        <p:attrNameLst>
                                          <p:attrName>ppt_h</p:attrName>
                                        </p:attrNameLst>
                                      </p:cBhvr>
                                      <p:tavLst>
                                        <p:tav tm="0">
                                          <p:val>
                                            <p:fltVal val="0"/>
                                          </p:val>
                                        </p:tav>
                                        <p:tav tm="100000">
                                          <p:val>
                                            <p:strVal val="#ppt_h"/>
                                          </p:val>
                                        </p:tav>
                                      </p:tavLst>
                                    </p:anim>
                                    <p:anim calcmode="lin" valueType="num">
                                      <p:cBhvr>
                                        <p:cTn id="47" dur="1000" fill="hold"/>
                                        <p:tgtEl>
                                          <p:spTgt spid="17">
                                            <p:graphicEl>
                                              <a:dgm id="{0B8226B1-840C-4339-8642-F368507A1AF6}"/>
                                            </p:graphicEl>
                                          </p:spTgt>
                                        </p:tgtEl>
                                        <p:attrNameLst>
                                          <p:attrName>style.rotation</p:attrName>
                                        </p:attrNameLst>
                                      </p:cBhvr>
                                      <p:tavLst>
                                        <p:tav tm="0">
                                          <p:val>
                                            <p:fltVal val="90"/>
                                          </p:val>
                                        </p:tav>
                                        <p:tav tm="100000">
                                          <p:val>
                                            <p:fltVal val="0"/>
                                          </p:val>
                                        </p:tav>
                                      </p:tavLst>
                                    </p:anim>
                                    <p:animEffect transition="in" filter="fade">
                                      <p:cBhvr>
                                        <p:cTn id="48" dur="1000"/>
                                        <p:tgtEl>
                                          <p:spTgt spid="17">
                                            <p:graphicEl>
                                              <a:dgm id="{0B8226B1-840C-4339-8642-F368507A1AF6}"/>
                                            </p:graphic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7">
                                            <p:graphicEl>
                                              <a:dgm id="{C26ED1E2-EC0E-4D38-A5A1-A5B83B660267}"/>
                                            </p:graphicEl>
                                          </p:spTgt>
                                        </p:tgtEl>
                                        <p:attrNameLst>
                                          <p:attrName>style.visibility</p:attrName>
                                        </p:attrNameLst>
                                      </p:cBhvr>
                                      <p:to>
                                        <p:strVal val="visible"/>
                                      </p:to>
                                    </p:set>
                                    <p:anim calcmode="lin" valueType="num">
                                      <p:cBhvr>
                                        <p:cTn id="51" dur="1000" fill="hold"/>
                                        <p:tgtEl>
                                          <p:spTgt spid="17">
                                            <p:graphicEl>
                                              <a:dgm id="{C26ED1E2-EC0E-4D38-A5A1-A5B83B660267}"/>
                                            </p:graphicEl>
                                          </p:spTgt>
                                        </p:tgtEl>
                                        <p:attrNameLst>
                                          <p:attrName>ppt_w</p:attrName>
                                        </p:attrNameLst>
                                      </p:cBhvr>
                                      <p:tavLst>
                                        <p:tav tm="0">
                                          <p:val>
                                            <p:fltVal val="0"/>
                                          </p:val>
                                        </p:tav>
                                        <p:tav tm="100000">
                                          <p:val>
                                            <p:strVal val="#ppt_w"/>
                                          </p:val>
                                        </p:tav>
                                      </p:tavLst>
                                    </p:anim>
                                    <p:anim calcmode="lin" valueType="num">
                                      <p:cBhvr>
                                        <p:cTn id="52" dur="1000" fill="hold"/>
                                        <p:tgtEl>
                                          <p:spTgt spid="17">
                                            <p:graphicEl>
                                              <a:dgm id="{C26ED1E2-EC0E-4D38-A5A1-A5B83B660267}"/>
                                            </p:graphicEl>
                                          </p:spTgt>
                                        </p:tgtEl>
                                        <p:attrNameLst>
                                          <p:attrName>ppt_h</p:attrName>
                                        </p:attrNameLst>
                                      </p:cBhvr>
                                      <p:tavLst>
                                        <p:tav tm="0">
                                          <p:val>
                                            <p:fltVal val="0"/>
                                          </p:val>
                                        </p:tav>
                                        <p:tav tm="100000">
                                          <p:val>
                                            <p:strVal val="#ppt_h"/>
                                          </p:val>
                                        </p:tav>
                                      </p:tavLst>
                                    </p:anim>
                                    <p:anim calcmode="lin" valueType="num">
                                      <p:cBhvr>
                                        <p:cTn id="53" dur="1000" fill="hold"/>
                                        <p:tgtEl>
                                          <p:spTgt spid="17">
                                            <p:graphicEl>
                                              <a:dgm id="{C26ED1E2-EC0E-4D38-A5A1-A5B83B660267}"/>
                                            </p:graphicEl>
                                          </p:spTgt>
                                        </p:tgtEl>
                                        <p:attrNameLst>
                                          <p:attrName>style.rotation</p:attrName>
                                        </p:attrNameLst>
                                      </p:cBhvr>
                                      <p:tavLst>
                                        <p:tav tm="0">
                                          <p:val>
                                            <p:fltVal val="90"/>
                                          </p:val>
                                        </p:tav>
                                        <p:tav tm="100000">
                                          <p:val>
                                            <p:fltVal val="0"/>
                                          </p:val>
                                        </p:tav>
                                      </p:tavLst>
                                    </p:anim>
                                    <p:animEffect transition="in" filter="fade">
                                      <p:cBhvr>
                                        <p:cTn id="54" dur="1000"/>
                                        <p:tgtEl>
                                          <p:spTgt spid="17">
                                            <p:graphicEl>
                                              <a:dgm id="{C26ED1E2-EC0E-4D38-A5A1-A5B83B660267}"/>
                                            </p:graphic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graphicEl>
                                              <a:dgm id="{062C82AD-299C-4B3A-A5F8-1C0DC2BFF7AB}"/>
                                            </p:graphicEl>
                                          </p:spTgt>
                                        </p:tgtEl>
                                        <p:attrNameLst>
                                          <p:attrName>style.visibility</p:attrName>
                                        </p:attrNameLst>
                                      </p:cBhvr>
                                      <p:to>
                                        <p:strVal val="visible"/>
                                      </p:to>
                                    </p:set>
                                    <p:anim calcmode="lin" valueType="num">
                                      <p:cBhvr>
                                        <p:cTn id="57" dur="1000" fill="hold"/>
                                        <p:tgtEl>
                                          <p:spTgt spid="17">
                                            <p:graphicEl>
                                              <a:dgm id="{062C82AD-299C-4B3A-A5F8-1C0DC2BFF7AB}"/>
                                            </p:graphicEl>
                                          </p:spTgt>
                                        </p:tgtEl>
                                        <p:attrNameLst>
                                          <p:attrName>ppt_w</p:attrName>
                                        </p:attrNameLst>
                                      </p:cBhvr>
                                      <p:tavLst>
                                        <p:tav tm="0">
                                          <p:val>
                                            <p:fltVal val="0"/>
                                          </p:val>
                                        </p:tav>
                                        <p:tav tm="100000">
                                          <p:val>
                                            <p:strVal val="#ppt_w"/>
                                          </p:val>
                                        </p:tav>
                                      </p:tavLst>
                                    </p:anim>
                                    <p:anim calcmode="lin" valueType="num">
                                      <p:cBhvr>
                                        <p:cTn id="58" dur="1000" fill="hold"/>
                                        <p:tgtEl>
                                          <p:spTgt spid="17">
                                            <p:graphicEl>
                                              <a:dgm id="{062C82AD-299C-4B3A-A5F8-1C0DC2BFF7AB}"/>
                                            </p:graphicEl>
                                          </p:spTgt>
                                        </p:tgtEl>
                                        <p:attrNameLst>
                                          <p:attrName>ppt_h</p:attrName>
                                        </p:attrNameLst>
                                      </p:cBhvr>
                                      <p:tavLst>
                                        <p:tav tm="0">
                                          <p:val>
                                            <p:fltVal val="0"/>
                                          </p:val>
                                        </p:tav>
                                        <p:tav tm="100000">
                                          <p:val>
                                            <p:strVal val="#ppt_h"/>
                                          </p:val>
                                        </p:tav>
                                      </p:tavLst>
                                    </p:anim>
                                    <p:anim calcmode="lin" valueType="num">
                                      <p:cBhvr>
                                        <p:cTn id="59" dur="1000" fill="hold"/>
                                        <p:tgtEl>
                                          <p:spTgt spid="17">
                                            <p:graphicEl>
                                              <a:dgm id="{062C82AD-299C-4B3A-A5F8-1C0DC2BFF7AB}"/>
                                            </p:graphicEl>
                                          </p:spTgt>
                                        </p:tgtEl>
                                        <p:attrNameLst>
                                          <p:attrName>style.rotation</p:attrName>
                                        </p:attrNameLst>
                                      </p:cBhvr>
                                      <p:tavLst>
                                        <p:tav tm="0">
                                          <p:val>
                                            <p:fltVal val="90"/>
                                          </p:val>
                                        </p:tav>
                                        <p:tav tm="100000">
                                          <p:val>
                                            <p:fltVal val="0"/>
                                          </p:val>
                                        </p:tav>
                                      </p:tavLst>
                                    </p:anim>
                                    <p:animEffect transition="in" filter="fade">
                                      <p:cBhvr>
                                        <p:cTn id="60" dur="1000"/>
                                        <p:tgtEl>
                                          <p:spTgt spid="17">
                                            <p:graphicEl>
                                              <a:dgm id="{062C82AD-299C-4B3A-A5F8-1C0DC2BFF7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20</a:t>
            </a:fld>
            <a:endParaRPr lang="fa-IR" b="1" dirty="0">
              <a:solidFill>
                <a:schemeClr val="accent6">
                  <a:lumMod val="50000"/>
                </a:schemeClr>
              </a:solidFill>
              <a:cs typeface="B Titr" panose="00000700000000000000" pitchFamily="2" charset="-78"/>
            </a:endParaRPr>
          </a:p>
        </p:txBody>
      </p:sp>
      <p:sp>
        <p:nvSpPr>
          <p:cNvPr id="7" name="Rectangle 6"/>
          <p:cNvSpPr/>
          <p:nvPr/>
        </p:nvSpPr>
        <p:spPr>
          <a:xfrm>
            <a:off x="174336" y="187753"/>
            <a:ext cx="6897039" cy="769441"/>
          </a:xfrm>
          <a:prstGeom prst="rect">
            <a:avLst/>
          </a:prstGeom>
        </p:spPr>
        <p:txBody>
          <a:bodyPr wrap="square">
            <a:spAutoFit/>
          </a:bodyPr>
          <a:lstStyle/>
          <a:p>
            <a:r>
              <a:rPr lang="en-US" sz="4400" dirty="0" smtClean="0">
                <a:solidFill>
                  <a:srgbClr val="92D050"/>
                </a:solidFill>
                <a:latin typeface="Adobe Arabic" panose="02040503050201020203" pitchFamily="18" charset="-78"/>
                <a:cs typeface="Adobe Arabic" panose="02040503050201020203" pitchFamily="18" charset="-78"/>
              </a:rPr>
              <a:t>Event definition</a:t>
            </a:r>
            <a:endParaRPr lang="fa-IR" sz="4400" dirty="0">
              <a:solidFill>
                <a:srgbClr val="92D050"/>
              </a:solidFill>
              <a:latin typeface="Adobe Arabic" panose="02040503050201020203" pitchFamily="18" charset="-78"/>
              <a:cs typeface="Adobe Arabic" panose="02040503050201020203" pitchFamily="18" charset="-78"/>
            </a:endParaRPr>
          </a:p>
        </p:txBody>
      </p:sp>
      <mc:AlternateContent xmlns:mc="http://schemas.openxmlformats.org/markup-compatibility/2006" xmlns:a14="http://schemas.microsoft.com/office/drawing/2010/main">
        <mc:Choice Requires="a14">
          <p:sp>
            <p:nvSpPr>
              <p:cNvPr id="9" name="TextBox 8"/>
              <p:cNvSpPr txBox="1"/>
              <p:nvPr/>
            </p:nvSpPr>
            <p:spPr>
              <a:xfrm>
                <a:off x="324317" y="841689"/>
                <a:ext cx="7059122" cy="4716612"/>
              </a:xfrm>
              <a:prstGeom prst="rect">
                <a:avLst/>
              </a:prstGeom>
              <a:noFill/>
            </p:spPr>
            <p:txBody>
              <a:bodyPr wrap="square" lIns="0" tIns="0" rIns="0" bIns="0" rtlCol="1">
                <a:spAutoFit/>
              </a:bodyPr>
              <a:lstStyle/>
              <a:p>
                <a:pPr>
                  <a:lnSpc>
                    <a:spcPct val="150000"/>
                  </a:lnSpc>
                  <a:spcAft>
                    <a:spcPts val="1800"/>
                  </a:spcAft>
                </a:pPr>
                <a:r>
                  <a:rPr lang="en-US" sz="2400" i="1" dirty="0" smtClean="0">
                    <a:solidFill>
                      <a:schemeClr val="bg1"/>
                    </a:solidFill>
                    <a:latin typeface="Adobe Arabic" panose="02040503050201020203" pitchFamily="18" charset="-78"/>
                    <a:ea typeface="Times New Roman" panose="02020603050405020304" pitchFamily="18" charset="0"/>
                    <a:cs typeface="B Nazanin" panose="00000400000000000000" pitchFamily="2" charset="-78"/>
                  </a:rPr>
                  <a:t>Event =</a:t>
                </a:r>
                <a14:m>
                  <m:oMath xmlns:m="http://schemas.openxmlformats.org/officeDocument/2006/math">
                    <m:d>
                      <m:dPr>
                        <m:begChr m:val="{"/>
                        <m:endChr m:val="}"/>
                        <m:ctrlPr>
                          <a:rPr lang="en-US" sz="2400" i="1">
                            <a:solidFill>
                              <a:schemeClr val="bg1"/>
                            </a:solidFill>
                            <a:latin typeface="Cambria Math" panose="02040503050406030204" pitchFamily="18" charset="0"/>
                            <a:cs typeface="B Nazanin" panose="00000400000000000000" pitchFamily="2" charset="-78"/>
                          </a:rPr>
                        </m:ctrlPr>
                      </m:dPr>
                      <m:e>
                        <m:r>
                          <a:rPr lang="en-US" sz="2400" i="1" smtClean="0">
                            <a:solidFill>
                              <a:schemeClr val="bg1"/>
                            </a:solidFill>
                            <a:latin typeface="Cambria Math" panose="02040503050406030204" pitchFamily="18" charset="0"/>
                            <a:cs typeface="B Nazanin" panose="00000400000000000000" pitchFamily="2" charset="-78"/>
                          </a:rPr>
                          <m:t> </m:t>
                        </m:r>
                        <m:sSub>
                          <m:sSubPr>
                            <m:ctrlPr>
                              <a:rPr lang="en-US" sz="2400" i="1" smtClean="0">
                                <a:solidFill>
                                  <a:schemeClr val="bg1"/>
                                </a:solidFill>
                                <a:latin typeface="Cambria Math" panose="02040503050406030204" pitchFamily="18" charset="0"/>
                                <a:cs typeface="B Nazanin" panose="00000400000000000000" pitchFamily="2" charset="-78"/>
                              </a:rPr>
                            </m:ctrlPr>
                          </m:sSubPr>
                          <m:e>
                            <m:d>
                              <m:dPr>
                                <m:begChr m:val="{"/>
                                <m:endChr m:val="}"/>
                                <m:ctrlPr>
                                  <a:rPr lang="en-US" sz="2400" b="0" i="1" smtClean="0">
                                    <a:solidFill>
                                      <a:schemeClr val="bg1"/>
                                    </a:solidFill>
                                    <a:latin typeface="Cambria Math" panose="02040503050406030204" pitchFamily="18" charset="0"/>
                                    <a:cs typeface="B Nazanin" panose="00000400000000000000" pitchFamily="2" charset="-78"/>
                                  </a:rPr>
                                </m:ctrlPr>
                              </m:dPr>
                              <m:e>
                                <m:sSub>
                                  <m:sSubPr>
                                    <m:ctrlPr>
                                      <a:rPr lang="en-US" sz="2400" b="0" i="1" smtClean="0">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cs typeface="B Nazanin" panose="00000400000000000000" pitchFamily="2" charset="-78"/>
                                      </a:rPr>
                                      <m:t>𝑑</m:t>
                                    </m:r>
                                  </m:e>
                                  <m:sub>
                                    <m:r>
                                      <a:rPr lang="en-US" sz="2400" b="0" i="1" smtClean="0">
                                        <a:solidFill>
                                          <a:schemeClr val="bg1"/>
                                        </a:solidFill>
                                        <a:latin typeface="Cambria Math" panose="02040503050406030204" pitchFamily="18" charset="0"/>
                                        <a:cs typeface="B Nazanin" panose="00000400000000000000" pitchFamily="2" charset="-78"/>
                                      </a:rPr>
                                      <m:t>𝑖</m:t>
                                    </m:r>
                                  </m:sub>
                                </m:sSub>
                              </m:e>
                            </m:d>
                          </m:e>
                          <m:sub>
                            <m:r>
                              <a:rPr lang="en-US" sz="2400" b="0" i="1" smtClean="0">
                                <a:solidFill>
                                  <a:schemeClr val="bg1"/>
                                </a:solidFill>
                                <a:latin typeface="Cambria Math" panose="02040503050406030204" pitchFamily="18" charset="0"/>
                                <a:cs typeface="B Nazanin" panose="00000400000000000000" pitchFamily="2" charset="-78"/>
                              </a:rPr>
                              <m:t>𝑡</m:t>
                            </m:r>
                          </m:sub>
                        </m:sSub>
                        <m:r>
                          <a:rPr lang="en-US" sz="2400" b="0" i="1" smtClean="0">
                            <a:solidFill>
                              <a:schemeClr val="bg1"/>
                            </a:solidFill>
                            <a:latin typeface="Cambria Math" panose="02040503050406030204" pitchFamily="18" charset="0"/>
                            <a:cs typeface="B Nazanin" panose="00000400000000000000" pitchFamily="2" charset="-78"/>
                          </a:rPr>
                          <m:t> , </m:t>
                        </m:r>
                        <m:sSub>
                          <m:sSubPr>
                            <m:ctrlPr>
                              <a:rPr lang="en-US" sz="2400" b="0" i="1" smtClean="0">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𝜑</m:t>
                            </m:r>
                          </m:e>
                          <m:sub>
                            <m:r>
                              <a:rPr lang="en-US" sz="2400" b="0" i="1" smtClean="0">
                                <a:solidFill>
                                  <a:schemeClr val="bg1"/>
                                </a:solidFill>
                                <a:latin typeface="Cambria Math" panose="02040503050406030204" pitchFamily="18" charset="0"/>
                                <a:cs typeface="B Nazanin" panose="00000400000000000000" pitchFamily="2" charset="-78"/>
                              </a:rPr>
                              <m:t>𝑡</m:t>
                            </m:r>
                          </m:sub>
                        </m:sSub>
                        <m:r>
                          <a:rPr lang="en-US" sz="2400" b="0" i="1" smtClean="0">
                            <a:solidFill>
                              <a:schemeClr val="bg1"/>
                            </a:solidFill>
                            <a:latin typeface="Cambria Math" panose="02040503050406030204" pitchFamily="18" charset="0"/>
                            <a:cs typeface="B Nazanin" panose="00000400000000000000" pitchFamily="2" charset="-78"/>
                          </a:rPr>
                          <m:t>,</m:t>
                        </m:r>
                        <m:sSub>
                          <m:sSubPr>
                            <m:ctrlPr>
                              <a:rPr lang="en-US" sz="2400" b="0" i="1" smtClean="0">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cs typeface="B Nazanin" panose="00000400000000000000" pitchFamily="2" charset="-78"/>
                              </a:rPr>
                              <m:t>𝑠</m:t>
                            </m:r>
                          </m:e>
                          <m:sub>
                            <m:r>
                              <a:rPr lang="en-US" sz="2400" b="0" i="1" smtClean="0">
                                <a:solidFill>
                                  <a:schemeClr val="bg1"/>
                                </a:solidFill>
                                <a:latin typeface="Cambria Math" panose="02040503050406030204" pitchFamily="18" charset="0"/>
                                <a:cs typeface="B Nazanin" panose="00000400000000000000" pitchFamily="2" charset="-78"/>
                              </a:rPr>
                              <m:t>𝑡</m:t>
                            </m:r>
                            <m:r>
                              <a:rPr lang="en-US" sz="2400" b="0" i="1" smtClean="0">
                                <a:solidFill>
                                  <a:schemeClr val="bg1"/>
                                </a:solidFill>
                                <a:latin typeface="Cambria Math" panose="02040503050406030204" pitchFamily="18" charset="0"/>
                                <a:cs typeface="B Nazanin" panose="00000400000000000000" pitchFamily="2" charset="-78"/>
                              </a:rPr>
                              <m:t> </m:t>
                            </m:r>
                          </m:sub>
                        </m:sSub>
                        <m:r>
                          <a:rPr lang="en-US" sz="2400" b="0" i="1" smtClean="0">
                            <a:solidFill>
                              <a:schemeClr val="bg1"/>
                            </a:solidFill>
                            <a:latin typeface="Cambria Math" panose="02040503050406030204" pitchFamily="18" charset="0"/>
                            <a:cs typeface="B Nazanin" panose="00000400000000000000" pitchFamily="2" charset="-78"/>
                          </a:rPr>
                          <m:t>, : </m:t>
                        </m:r>
                        <m:r>
                          <a:rPr lang="en-US" sz="2400" b="0" i="1" smtClean="0">
                            <a:solidFill>
                              <a:schemeClr val="bg1"/>
                            </a:solidFill>
                            <a:latin typeface="Cambria Math" panose="02040503050406030204" pitchFamily="18" charset="0"/>
                            <a:cs typeface="B Nazanin" panose="00000400000000000000" pitchFamily="2" charset="-78"/>
                          </a:rPr>
                          <m:t>𝑡</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𝑇</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e>
                    </m:d>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r>
                      <a:rPr lang="en-US" sz="2400" b="0" i="1" smtClean="0">
                        <a:solidFill>
                          <a:schemeClr val="bg1"/>
                        </a:solidFill>
                        <a:latin typeface="Cambria Math" panose="02040503050406030204" pitchFamily="18" charset="0"/>
                        <a:cs typeface="B Nazanin" panose="00000400000000000000" pitchFamily="2" charset="-78"/>
                      </a:rPr>
                      <m:t>𝑖</m:t>
                    </m:r>
                    <m:r>
                      <a:rPr lang="en-US" sz="2400" b="0" i="1" smtClean="0">
                        <a:solidFill>
                          <a:schemeClr val="bg1"/>
                        </a:solidFill>
                        <a:latin typeface="Cambria Math" panose="02040503050406030204" pitchFamily="18" charset="0"/>
                        <a:cs typeface="B Nazanin" panose="00000400000000000000" pitchFamily="2" charset="-78"/>
                      </a:rPr>
                      <m:t>=</m:t>
                    </m:r>
                    <m:r>
                      <a:rPr lang="en-US" sz="2400" b="0" i="1" smtClean="0">
                        <a:solidFill>
                          <a:schemeClr val="bg1"/>
                        </a:solidFill>
                        <a:latin typeface="Cambria Math" panose="02040503050406030204" pitchFamily="18" charset="0"/>
                        <a:cs typeface="B Nazanin" panose="00000400000000000000" pitchFamily="2" charset="-78"/>
                      </a:rPr>
                      <m:t>1</m:t>
                    </m:r>
                    <m:r>
                      <a:rPr lang="en-US" sz="2400" b="0" i="1" smtClean="0">
                        <a:solidFill>
                          <a:schemeClr val="bg1"/>
                        </a:solidFill>
                        <a:latin typeface="Cambria Math" panose="02040503050406030204" pitchFamily="18" charset="0"/>
                        <a:cs typeface="B Nazanin" panose="00000400000000000000" pitchFamily="2" charset="-78"/>
                      </a:rPr>
                      <m:t>, …., </m:t>
                    </m:r>
                    <m:r>
                      <a:rPr lang="en-US" sz="2400" b="0" i="1" smtClean="0">
                        <a:solidFill>
                          <a:schemeClr val="bg1"/>
                        </a:solidFill>
                        <a:latin typeface="Cambria Math" panose="02040503050406030204" pitchFamily="18" charset="0"/>
                        <a:cs typeface="B Nazanin" panose="00000400000000000000" pitchFamily="2" charset="-78"/>
                      </a:rPr>
                      <m:t>𝑛</m:t>
                    </m:r>
                  </m:oMath>
                </a14:m>
                <a:endParaRPr lang="en-US" sz="2400" b="0" i="1" dirty="0" smtClean="0">
                  <a:solidFill>
                    <a:schemeClr val="bg1"/>
                  </a:solidFill>
                  <a:latin typeface="Cambria Math" panose="02040503050406030204" pitchFamily="18" charset="0"/>
                  <a:cs typeface="B Nazanin" panose="00000400000000000000" pitchFamily="2" charset="-78"/>
                </a:endParaRPr>
              </a:p>
              <a:p>
                <a:pPr>
                  <a:spcAft>
                    <a:spcPts val="1800"/>
                  </a:spcAft>
                </a:pPr>
                <a14:m>
                  <m:oMath xmlns:m="http://schemas.openxmlformats.org/officeDocument/2006/math">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sSub>
                      <m:sSubPr>
                        <m:ctrlPr>
                          <a:rPr lang="en-US" sz="2400" i="1">
                            <a:solidFill>
                              <a:schemeClr val="bg1"/>
                            </a:solidFill>
                            <a:latin typeface="Cambria Math" panose="02040503050406030204" pitchFamily="18" charset="0"/>
                            <a:cs typeface="B Nazanin" panose="00000400000000000000" pitchFamily="2" charset="-78"/>
                          </a:rPr>
                        </m:ctrlPr>
                      </m:sSubPr>
                      <m:e>
                        <m:r>
                          <a:rPr lang="en-US" sz="2400" i="1">
                            <a:solidFill>
                              <a:schemeClr val="bg1"/>
                            </a:solidFill>
                            <a:latin typeface="Cambria Math" panose="02040503050406030204" pitchFamily="18" charset="0"/>
                            <a:cs typeface="B Nazanin" panose="00000400000000000000" pitchFamily="2" charset="-78"/>
                          </a:rPr>
                          <m:t>𝑑</m:t>
                        </m:r>
                      </m:e>
                      <m:sub>
                        <m:r>
                          <a:rPr lang="en-US" sz="2400" i="1">
                            <a:solidFill>
                              <a:schemeClr val="bg1"/>
                            </a:solidFill>
                            <a:latin typeface="Cambria Math" panose="02040503050406030204" pitchFamily="18" charset="0"/>
                            <a:cs typeface="B Nazanin" panose="00000400000000000000" pitchFamily="2" charset="-78"/>
                          </a:rPr>
                          <m:t>𝑖</m:t>
                        </m:r>
                      </m:sub>
                    </m:sSub>
                    <m:r>
                      <a:rPr lang="en-US" sz="2400" b="0" i="1">
                        <a:solidFill>
                          <a:schemeClr val="bg1"/>
                        </a:solidFill>
                        <a:latin typeface="Cambria Math" panose="02040503050406030204" pitchFamily="18" charset="0"/>
                        <a:cs typeface="B Nazanin" panose="00000400000000000000" pitchFamily="2" charset="-78"/>
                      </a:rPr>
                      <m:t> </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sSub>
                      <m:sSubPr>
                        <m:ctrl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acc>
                          <m:accPr>
                            <m:chr m:val="⃗"/>
                            <m:ctrl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acc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acc>
                      </m:e>
                      <m: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sub>
                    </m:s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r>
                      <a:rPr lang="en-US" sz="2400" dirty="0">
                        <a:solidFill>
                          <a:schemeClr val="bg1"/>
                        </a:solidFill>
                        <a:latin typeface="Cambria Math" panose="02040503050406030204" pitchFamily="18" charset="0"/>
                      </a:rPr>
                      <m:t>ℤ</m:t>
                    </m:r>
                    <m:r>
                      <a:rPr lang="en-US" sz="2400" b="0" i="0" dirty="0" smtClean="0">
                        <a:solidFill>
                          <a:schemeClr val="bg1"/>
                        </a:solidFill>
                        <a:latin typeface="Cambria Math" panose="02040503050406030204" pitchFamily="18" charset="0"/>
                      </a:rPr>
                      <m:t> </m:t>
                    </m:r>
                  </m:oMath>
                </a14:m>
                <a:r>
                  <a:rPr lang="en-US" sz="2400" b="0" i="0" dirty="0" smtClean="0">
                    <a:solidFill>
                      <a:schemeClr val="bg1"/>
                    </a:solidFill>
                    <a:latin typeface="Cambria Math" panose="02040503050406030204" pitchFamily="18" charset="0"/>
                  </a:rPr>
                  <a:t> where :</a:t>
                </a:r>
              </a:p>
              <a:p>
                <a:pPr>
                  <a:spcAft>
                    <a:spcPts val="1800"/>
                  </a:spcAft>
                </a:pPr>
                <a:r>
                  <a:rPr lang="en-US" sz="2400" b="0" i="0" dirty="0" smtClean="0">
                    <a:solidFill>
                      <a:schemeClr val="bg1"/>
                    </a:solidFill>
                    <a:latin typeface="Cambria Math" panose="02040503050406030204" pitchFamily="18" charset="0"/>
                  </a:rPr>
                  <a:t>	 </a:t>
                </a:r>
                <a14:m>
                  <m:oMath xmlns:m="http://schemas.openxmlformats.org/officeDocument/2006/math">
                    <m:sSub>
                      <m:sSub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acc>
                          <m:accPr>
                            <m:chr m:val="⃗"/>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accPr>
                          <m:e>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acc>
                      </m:e>
                      <m:sub>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sub>
                    </m:sSub>
                  </m:oMath>
                </a14:m>
                <a:r>
                  <a:rPr lang="en-US" sz="2400" b="0" i="0" dirty="0" smtClean="0">
                    <a:solidFill>
                      <a:schemeClr val="bg1"/>
                    </a:solidFill>
                    <a:latin typeface="Cambria Math" panose="02040503050406030204" pitchFamily="18" charset="0"/>
                  </a:rPr>
                  <a:t> : extended Concept frequency</a:t>
                </a:r>
                <a:endParaRPr lang="en-US" sz="2400" i="1" dirty="0" smtClean="0">
                  <a:solidFill>
                    <a:schemeClr val="bg1"/>
                  </a:solidFill>
                  <a:latin typeface="Cambria Math" panose="02040503050406030204" pitchFamily="18" charset="0"/>
                  <a:ea typeface="Cambria Math" panose="02040503050406030204" pitchFamily="18" charset="0"/>
                  <a:cs typeface="B Nazanin" panose="00000400000000000000" pitchFamily="2" charset="-78"/>
                </a:endParaRPr>
              </a:p>
              <a:p>
                <a:pPr>
                  <a:lnSpc>
                    <a:spcPct val="150000"/>
                  </a:lnSpc>
                  <a:spcAft>
                    <a:spcPts val="1800"/>
                  </a:spcAft>
                </a:pPr>
                <a14:m>
                  <m:oMath xmlns:m="http://schemas.openxmlformats.org/officeDocument/2006/math">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𝑡𝑖𝑚𝑒𝑠𝑡𝑎𝑚𝑝</m:t>
                    </m:r>
                    <m:d>
                      <m:d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dPr>
                      <m:e>
                        <m:sSub>
                          <m:sSub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sub>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sub>
                        </m:sSub>
                      </m:e>
                    </m:d>
                    <m:r>
                      <a:rPr lang="en-US" sz="2400">
                        <a:solidFill>
                          <a:schemeClr val="bg1"/>
                        </a:solidFill>
                        <a:latin typeface="Cambria Math" panose="02040503050406030204" pitchFamily="18" charset="0"/>
                        <a:ea typeface="Cambria Math" panose="02040503050406030204" pitchFamily="18" charset="0"/>
                        <a:cs typeface="B Nazanin" panose="00000400000000000000" pitchFamily="2" charset="-78"/>
                      </a:rPr>
                      <m:t>&lt;</m:t>
                    </m:r>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𝑡𝑖𝑚𝑒𝑠𝑡𝑎𝑚𝑝</m:t>
                    </m:r>
                    <m:d>
                      <m:d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dPr>
                      <m:e>
                        <m:sSub>
                          <m:sSub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sub>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1</m:t>
                            </m:r>
                          </m:sub>
                        </m:sSub>
                      </m:e>
                    </m:d>
                  </m:oMath>
                </a14:m>
                <a:r>
                  <a:rPr lang="en-US" sz="2400" dirty="0">
                    <a:solidFill>
                      <a:schemeClr val="bg1"/>
                    </a:solidFill>
                  </a:rPr>
                  <a:t> </a:t>
                </a:r>
                <a:endParaRPr lang="en-US" sz="2400" i="1" dirty="0">
                  <a:solidFill>
                    <a:schemeClr val="bg1"/>
                  </a:solidFill>
                  <a:latin typeface="Cambria Math" panose="02040503050406030204" pitchFamily="18" charset="0"/>
                  <a:ea typeface="Cambria Math" panose="02040503050406030204" pitchFamily="18" charset="0"/>
                  <a:cs typeface="B Nazanin" panose="00000400000000000000" pitchFamily="2" charset="-78"/>
                </a:endParaRPr>
              </a:p>
              <a:p>
                <a:pPr marL="342900" indent="-342900">
                  <a:lnSpc>
                    <a:spcPct val="150000"/>
                  </a:lnSpc>
                  <a:spcAft>
                    <a:spcPts val="1800"/>
                  </a:spcAft>
                  <a:buFont typeface="Arial" panose="020B0604020202020204" pitchFamily="34" charset="0"/>
                  <a:buChar char="•"/>
                </a:pPr>
                <a:r>
                  <a:rPr lang="en-US" sz="2400" dirty="0" smtClean="0">
                    <a:solidFill>
                      <a:schemeClr val="bg1"/>
                    </a:solidFill>
                    <a:latin typeface="Cambria Math" panose="02040503050406030204" pitchFamily="18" charset="0"/>
                  </a:rPr>
                  <a:t> </a:t>
                </a:r>
                <a14:m>
                  <m:oMath xmlns:m="http://schemas.openxmlformats.org/officeDocument/2006/math">
                    <m:r>
                      <m:rPr>
                        <m:sty m:val="p"/>
                      </m:rPr>
                      <a:rPr lang="en-US" sz="2400" b="0" i="0" dirty="0" smtClean="0">
                        <a:solidFill>
                          <a:schemeClr val="bg1"/>
                        </a:solidFill>
                        <a:latin typeface="Cambria Math" panose="02040503050406030204" pitchFamily="18" charset="0"/>
                      </a:rPr>
                      <m:t>cos</m:t>
                    </m:r>
                    <m:r>
                      <a:rPr lang="en-US" sz="2400" b="0" i="0" dirty="0" smtClean="0">
                        <a:solidFill>
                          <a:schemeClr val="bg1"/>
                        </a:solidFill>
                        <a:latin typeface="Cambria Math" panose="02040503050406030204" pitchFamily="18" charset="0"/>
                      </a:rPr>
                      <m:t> (</m:t>
                    </m:r>
                    <m:sSub>
                      <m:sSub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acc>
                          <m:accPr>
                            <m:chr m:val="⃗"/>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accPr>
                          <m:e>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acc>
                      </m:e>
                      <m:sub>
                        <m: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sub>
                    </m:sSub>
                  </m:oMath>
                </a14:m>
                <a:r>
                  <a:rPr lang="en-US" sz="2400" dirty="0" smtClean="0">
                    <a:solidFill>
                      <a:schemeClr val="bg1"/>
                    </a:solidFill>
                  </a:rPr>
                  <a:t> , </a:t>
                </a:r>
                <a14:m>
                  <m:oMath xmlns:m="http://schemas.openxmlformats.org/officeDocument/2006/math">
                    <m:sSub>
                      <m:sSubPr>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acc>
                          <m:accPr>
                            <m:chr m:val="⃗"/>
                            <m:ctrlPr>
                              <a:rPr lang="en-US" sz="2400" i="1">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acc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acc>
                      </m:e>
                      <m: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1</m:t>
                        </m:r>
                      </m:sub>
                    </m:s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)&gt;</m:t>
                    </m:r>
                    <m:r>
                      <a:rPr lang="en-US" sz="2400" smtClean="0">
                        <a:solidFill>
                          <a:schemeClr val="bg1"/>
                        </a:solidFill>
                        <a:latin typeface="Cambria Math" panose="02040503050406030204" pitchFamily="18" charset="0"/>
                      </a:rPr>
                      <m:t>𝜏</m:t>
                    </m:r>
                  </m:oMath>
                </a14:m>
                <a:endParaRPr lang="en-US" sz="2400" b="0" i="1" dirty="0" smtClean="0">
                  <a:solidFill>
                    <a:schemeClr val="bg1"/>
                  </a:solidFill>
                  <a:latin typeface="Cambria Math" panose="02040503050406030204" pitchFamily="18" charset="0"/>
                  <a:ea typeface="Cambria Math" panose="02040503050406030204" pitchFamily="18" charset="0"/>
                  <a:cs typeface="B Nazanin" panose="00000400000000000000" pitchFamily="2" charset="-78"/>
                </a:endParaRPr>
              </a:p>
              <a:p>
                <a:pPr marL="342900" indent="-342900">
                  <a:spcAft>
                    <a:spcPts val="1800"/>
                  </a:spcAft>
                  <a:buFont typeface="Arial" panose="020B0604020202020204" pitchFamily="34" charset="0"/>
                  <a:buChar char="•"/>
                </a:pPr>
                <a14:m>
                  <m:oMath xmlns:m="http://schemas.openxmlformats.org/officeDocument/2006/math">
                    <m:sSub>
                      <m:sSubPr>
                        <m:ctrlPr>
                          <a:rPr lang="en-US" sz="2400" i="1">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𝜑</m:t>
                        </m:r>
                      </m:e>
                      <m:sub>
                        <m:r>
                          <a:rPr lang="en-US" sz="2400" i="1">
                            <a:solidFill>
                              <a:schemeClr val="bg1"/>
                            </a:solidFill>
                            <a:latin typeface="Cambria Math" panose="02040503050406030204" pitchFamily="18" charset="0"/>
                            <a:cs typeface="B Nazanin" panose="00000400000000000000" pitchFamily="2" charset="-78"/>
                          </a:rPr>
                          <m:t>𝑡</m:t>
                        </m:r>
                        <m:r>
                          <a:rPr lang="en-US" sz="2400" i="1">
                            <a:solidFill>
                              <a:schemeClr val="bg1"/>
                            </a:solidFill>
                            <a:latin typeface="Cambria Math" panose="02040503050406030204" pitchFamily="18" charset="0"/>
                            <a:cs typeface="B Nazanin" panose="00000400000000000000" pitchFamily="2" charset="-78"/>
                          </a:rPr>
                          <m:t> </m:t>
                        </m:r>
                      </m:sub>
                    </m:s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𝑃𝑜𝑖𝑠𝑠𝑜𝑛</m:t>
                    </m:r>
                    <m:d>
                      <m:dPr>
                        <m:ctrl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d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𝜆</m:t>
                        </m:r>
                      </m:e>
                    </m:d>
                  </m:oMath>
                </a14:m>
                <a:r>
                  <a:rPr lang="en-US" sz="2400" b="0" i="1" dirty="0"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a:t> </a:t>
                </a:r>
                <a14:m>
                  <m:oMath xmlns:m="http://schemas.openxmlformats.org/officeDocument/2006/math">
                    <m:r>
                      <a:rPr lang="en-US" sz="2400" b="0" i="1" smtClean="0">
                        <a:solidFill>
                          <a:schemeClr val="bg1"/>
                        </a:solidFill>
                        <a:latin typeface="Cambria Math" panose="02040503050406030204" pitchFamily="18" charset="0"/>
                        <a:cs typeface="B Nazanin" panose="00000400000000000000" pitchFamily="2" charset="-78"/>
                      </a:rPr>
                      <m:t>  , </m:t>
                    </m:r>
                    <m:sSub>
                      <m:sSubPr>
                        <m:ctrlPr>
                          <a:rPr lang="en-US" sz="2400" i="1">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cs typeface="B Nazanin" panose="00000400000000000000" pitchFamily="2" charset="-78"/>
                          </a:rPr>
                          <m:t>  </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𝜑</m:t>
                        </m:r>
                      </m:e>
                      <m:sub>
                        <m:r>
                          <a:rPr lang="en-US" sz="2400" i="1">
                            <a:solidFill>
                              <a:schemeClr val="bg1"/>
                            </a:solidFill>
                            <a:latin typeface="Cambria Math" panose="02040503050406030204" pitchFamily="18" charset="0"/>
                            <a:cs typeface="B Nazanin" panose="00000400000000000000" pitchFamily="2" charset="-78"/>
                          </a:rPr>
                          <m:t>𝑡</m:t>
                        </m:r>
                        <m:r>
                          <a:rPr lang="en-US" sz="2400" i="1">
                            <a:solidFill>
                              <a:schemeClr val="bg1"/>
                            </a:solidFill>
                            <a:latin typeface="Cambria Math" panose="02040503050406030204" pitchFamily="18" charset="0"/>
                            <a:cs typeface="B Nazanin" panose="00000400000000000000" pitchFamily="2" charset="-78"/>
                          </a:rPr>
                          <m:t> </m:t>
                        </m:r>
                      </m:sub>
                    </m:sSub>
                    <m:r>
                      <a:rPr lang="en-US" sz="2400" b="0" i="1" smtClean="0">
                        <a:solidFill>
                          <a:schemeClr val="bg1"/>
                        </a:solidFill>
                        <a:latin typeface="Cambria Math" panose="02040503050406030204" pitchFamily="18" charset="0"/>
                        <a:cs typeface="B Nazanin" panose="00000400000000000000" pitchFamily="2" charset="-78"/>
                      </a:rPr>
                      <m:t>= </m:t>
                    </m:r>
                    <m:r>
                      <a:rPr lang="en-US" sz="2400" i="1" smtClean="0">
                        <a:solidFill>
                          <a:schemeClr val="bg1"/>
                        </a:solidFill>
                        <a:latin typeface="Cambria Math" panose="02040503050406030204" pitchFamily="18" charset="0"/>
                        <a:cs typeface="B Nazanin" panose="00000400000000000000" pitchFamily="2" charset="-78"/>
                      </a:rPr>
                      <m:t>𝑛</m:t>
                    </m:r>
                  </m:oMath>
                </a14:m>
                <a:endParaRPr lang="en-US" sz="2400" i="1" dirty="0" smtClean="0">
                  <a:solidFill>
                    <a:schemeClr val="bg1"/>
                  </a:solidFill>
                  <a:latin typeface="Cambria Math" panose="02040503050406030204" pitchFamily="18" charset="0"/>
                  <a:cs typeface="B Nazanin" panose="00000400000000000000" pitchFamily="2" charset="-78"/>
                </a:endParaRPr>
              </a:p>
              <a:p>
                <a:pPr marL="342900" indent="-342900">
                  <a:spcAft>
                    <a:spcPts val="1800"/>
                  </a:spcAft>
                  <a:buFont typeface="Arial" panose="020B0604020202020204" pitchFamily="34" charset="0"/>
                  <a:buChar char="•"/>
                </a:pPr>
                <a14:m>
                  <m:oMath xmlns:m="http://schemas.openxmlformats.org/officeDocument/2006/math">
                    <m:sSub>
                      <m:sSubPr>
                        <m:ctrlPr>
                          <a:rPr lang="en-US" sz="2400" i="1">
                            <a:solidFill>
                              <a:schemeClr val="bg1"/>
                            </a:solidFill>
                            <a:latin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𝑠</m:t>
                        </m:r>
                      </m:e>
                      <m:sub>
                        <m:r>
                          <a:rPr lang="en-US" sz="2400" i="1">
                            <a:solidFill>
                              <a:schemeClr val="bg1"/>
                            </a:solidFill>
                            <a:latin typeface="Cambria Math" panose="02040503050406030204" pitchFamily="18" charset="0"/>
                            <a:cs typeface="B Nazanin" panose="00000400000000000000" pitchFamily="2" charset="-78"/>
                          </a:rPr>
                          <m:t>𝑡</m:t>
                        </m:r>
                        <m:r>
                          <a:rPr lang="en-US" sz="2400" i="1">
                            <a:solidFill>
                              <a:schemeClr val="bg1"/>
                            </a:solidFill>
                            <a:latin typeface="Cambria Math" panose="02040503050406030204" pitchFamily="18" charset="0"/>
                            <a:cs typeface="B Nazanin" panose="00000400000000000000" pitchFamily="2" charset="-78"/>
                          </a:rPr>
                          <m:t> </m:t>
                        </m:r>
                      </m:sub>
                    </m:s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nary>
                      <m:naryPr>
                        <m:chr m:val="∑"/>
                        <m:ctrl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naryPr>
                      <m:sub>
                        <m:r>
                          <m:rPr>
                            <m:brk m:alnAt="23"/>
                          </m:r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r>
                          <m:rPr>
                            <m:brk m:alnAt="23"/>
                          </m:r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1</m:t>
                        </m:r>
                      </m:sub>
                      <m:sup>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𝑛</m:t>
                        </m:r>
                      </m:sup>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𝑠𝑒𝑛𝑡𝑖𝑚𝑒𝑛𝑡</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𝑡𝑖𝑡𝑙𝑒</m:t>
                        </m:r>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 (</m:t>
                        </m:r>
                        <m:sSub>
                          <m:sSubPr>
                            <m:ctrlP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ctrlPr>
                          </m:sSubPr>
                          <m:e>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𝑑</m:t>
                            </m:r>
                          </m:e>
                          <m: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𝑖</m:t>
                            </m:r>
                          </m:sub>
                        </m:sSub>
                        <m:r>
                          <a:rPr lang="en-US" sz="2400" b="0" i="1" smtClean="0">
                            <a:solidFill>
                              <a:schemeClr val="bg1"/>
                            </a:solidFill>
                            <a:latin typeface="Cambria Math" panose="02040503050406030204" pitchFamily="18" charset="0"/>
                            <a:ea typeface="Cambria Math" panose="02040503050406030204" pitchFamily="18" charset="0"/>
                            <a:cs typeface="B Nazanin" panose="00000400000000000000" pitchFamily="2" charset="-78"/>
                          </a:rPr>
                          <m:t>))</m:t>
                        </m:r>
                      </m:e>
                    </m:nary>
                  </m:oMath>
                </a14:m>
                <a:endParaRPr lang="en-US" sz="2400" b="0" i="1" dirty="0" smtClean="0">
                  <a:solidFill>
                    <a:schemeClr val="bg1"/>
                  </a:solidFill>
                  <a:latin typeface="Cambria Math" panose="02040503050406030204" pitchFamily="18" charset="0"/>
                  <a:cs typeface="B Nazanin" panose="00000400000000000000" pitchFamily="2" charset="-78"/>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4317" y="841689"/>
                <a:ext cx="7059122" cy="4716612"/>
              </a:xfrm>
              <a:prstGeom prst="rect">
                <a:avLst/>
              </a:prstGeom>
              <a:blipFill>
                <a:blip r:embed="rId3"/>
                <a:stretch>
                  <a:fillRect l="-2591" b="-1938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graphicFrame>
            <p:nvGraphicFramePr>
              <p:cNvPr id="13" name="Table 12"/>
              <p:cNvGraphicFramePr>
                <a:graphicFrameLocks noGrp="1"/>
              </p:cNvGraphicFramePr>
              <p:nvPr>
                <p:extLst>
                  <p:ext uri="{D42A27DB-BD31-4B8C-83A1-F6EECF244321}">
                    <p14:modId xmlns:p14="http://schemas.microsoft.com/office/powerpoint/2010/main" val="2621176154"/>
                  </p:ext>
                </p:extLst>
              </p:nvPr>
            </p:nvGraphicFramePr>
            <p:xfrm>
              <a:off x="6054488" y="142519"/>
              <a:ext cx="5982846" cy="6150426"/>
            </p:xfrm>
            <a:graphic>
              <a:graphicData uri="http://schemas.openxmlformats.org/drawingml/2006/table">
                <a:tbl>
                  <a:tblPr rtl="1" firstRow="1" bandRow="1">
                    <a:tableStyleId>{5C22544A-7EE6-4342-B048-85BDC9FD1C3A}</a:tableStyleId>
                  </a:tblPr>
                  <a:tblGrid>
                    <a:gridCol w="4846427">
                      <a:extLst>
                        <a:ext uri="{9D8B030D-6E8A-4147-A177-3AD203B41FA5}">
                          <a16:colId xmlns:a16="http://schemas.microsoft.com/office/drawing/2014/main" val="2601913701"/>
                        </a:ext>
                      </a:extLst>
                    </a:gridCol>
                    <a:gridCol w="1136419">
                      <a:extLst>
                        <a:ext uri="{9D8B030D-6E8A-4147-A177-3AD203B41FA5}">
                          <a16:colId xmlns:a16="http://schemas.microsoft.com/office/drawing/2014/main" val="1884391445"/>
                        </a:ext>
                      </a:extLst>
                    </a:gridCol>
                  </a:tblGrid>
                  <a:tr h="498923">
                    <a:tc>
                      <a:txBody>
                        <a:bodyPr/>
                        <a:lstStyle/>
                        <a:p>
                          <a:pPr rtl="1"/>
                          <a:r>
                            <a:rPr lang="en-US" dirty="0" smtClean="0"/>
                            <a:t>meaning</a:t>
                          </a:r>
                          <a:endParaRPr lang="fa-IR" dirty="0"/>
                        </a:p>
                      </a:txBody>
                      <a:tcPr/>
                    </a:tc>
                    <a:tc>
                      <a:txBody>
                        <a:bodyPr/>
                        <a:lstStyle/>
                        <a:p>
                          <a:pPr rtl="1"/>
                          <a:r>
                            <a:rPr lang="en-US" dirty="0" smtClean="0"/>
                            <a:t>Notation</a:t>
                          </a:r>
                          <a:endParaRPr lang="fa-IR" dirty="0"/>
                        </a:p>
                      </a:txBody>
                      <a:tcPr/>
                    </a:tc>
                    <a:extLst>
                      <a:ext uri="{0D108BD9-81ED-4DB2-BD59-A6C34878D82A}">
                        <a16:rowId xmlns:a16="http://schemas.microsoft.com/office/drawing/2014/main" val="3947647586"/>
                      </a:ext>
                    </a:extLst>
                  </a:tr>
                  <a:tr h="779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Latent concept space ,  p*q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p : the embedding dimension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q : the number of concepts</a:t>
                          </a:r>
                          <a:endParaRPr lang="fa-IR" sz="2000" kern="1200" baseline="0" dirty="0" smtClean="0">
                            <a:solidFill>
                              <a:schemeClr val="bg1"/>
                            </a:solidFill>
                            <a:latin typeface="+mn-lt"/>
                            <a:ea typeface="+mn-ea"/>
                            <a:cs typeface="+mn-cs"/>
                          </a:endParaRPr>
                        </a:p>
                      </a:txBody>
                      <a:tcPr/>
                    </a:tc>
                    <a:tc>
                      <a:txBody>
                        <a:bodyPr/>
                        <a:lstStyle/>
                        <a:p>
                          <a:pPr algn="l" rtl="0"/>
                          <a14:m>
                            <m:oMathPara xmlns:m="http://schemas.openxmlformats.org/officeDocument/2006/math">
                              <m:oMathParaPr>
                                <m:jc m:val="left"/>
                              </m:oMathParaPr>
                              <m:oMath xmlns:m="http://schemas.openxmlformats.org/officeDocument/2006/math">
                                <m:r>
                                  <a:rPr lang="en-US" sz="1400" kern="1200" baseline="0" dirty="0" smtClean="0">
                                    <a:latin typeface="Cambria Math" panose="02040503050406030204" pitchFamily="18" charset="0"/>
                                  </a:rPr>
                                  <m:t>ℤ</m:t>
                                </m:r>
                              </m:oMath>
                            </m:oMathPara>
                          </a14:m>
                          <a:endParaRPr lang="fa-IR" sz="1400" kern="1200" baseline="0" dirty="0">
                            <a:solidFill>
                              <a:schemeClr val="bg1"/>
                            </a:solidFill>
                            <a:latin typeface="+mn-lt"/>
                            <a:ea typeface="+mn-ea"/>
                            <a:cs typeface="+mn-cs"/>
                          </a:endParaRPr>
                        </a:p>
                      </a:txBody>
                      <a:tcPr/>
                    </a:tc>
                    <a:extLst>
                      <a:ext uri="{0D108BD9-81ED-4DB2-BD59-A6C34878D82A}">
                        <a16:rowId xmlns:a16="http://schemas.microsoft.com/office/drawing/2014/main" val="750886487"/>
                      </a:ext>
                    </a:extLst>
                  </a:tr>
                  <a:tr h="877182">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2000" b="0" baseline="0" dirty="0" smtClean="0"/>
                            <a:t>News document</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2000" b="0" baseline="0" dirty="0" smtClean="0"/>
                            <a:t>d ={ title, content , label, timestamp } label is the related currency-pairs</a:t>
                          </a:r>
                          <a:endParaRPr lang="fa-IR" sz="2000" b="0" baseline="0" dirty="0" smtClean="0"/>
                        </a:p>
                      </a:txBody>
                      <a:tcPr/>
                    </a:tc>
                    <a:tc>
                      <a:txBody>
                        <a:bodyPr/>
                        <a:lstStyle/>
                        <a:p>
                          <a:pPr algn="l" rtl="0"/>
                          <a:r>
                            <a:rPr lang="en-US" sz="1600" dirty="0" smtClean="0">
                              <a:solidFill>
                                <a:schemeClr val="tx1"/>
                              </a:solidFill>
                            </a:rPr>
                            <a:t>d</a:t>
                          </a:r>
                          <a:endParaRPr lang="fa-IR" sz="1600" dirty="0">
                            <a:solidFill>
                              <a:schemeClr val="tx1"/>
                            </a:solidFill>
                          </a:endParaRPr>
                        </a:p>
                      </a:txBody>
                      <a:tcPr/>
                    </a:tc>
                    <a:extLst>
                      <a:ext uri="{0D108BD9-81ED-4DB2-BD59-A6C34878D82A}">
                        <a16:rowId xmlns:a16="http://schemas.microsoft.com/office/drawing/2014/main" val="1621740065"/>
                      </a:ext>
                    </a:extLst>
                  </a:tr>
                  <a:tr h="3958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rPr>
                            <a:t>Document vector, word distribution over latent concept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rPr>
                            <a:t>proposed Extended Concept frequency</a:t>
                          </a:r>
                          <a:endParaRPr kumimoji="0" lang="fa-IR"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acc>
                                  <m:accPr>
                                    <m: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e>
                                </m:acc>
                              </m:oMath>
                            </m:oMathPara>
                          </a14:m>
                          <a:endParaRPr kumimoji="0" lang="fa-IR" sz="1600" b="0" i="0" u="none" strike="noStrike" kern="1200" cap="none" spc="0" normalizeH="0" baseline="0" noProof="0" dirty="0" smtClean="0">
                            <a:ln>
                              <a:noFill/>
                            </a:ln>
                            <a:solidFill>
                              <a:prstClr val="white"/>
                            </a:solidFill>
                            <a:effectLst/>
                            <a:uLnTx/>
                            <a:uFillTx/>
                            <a:latin typeface="Calibri" panose="020F0502020204030204"/>
                            <a:ea typeface="+mn-ea"/>
                            <a:cs typeface="Arial" panose="020B0604020202020204" pitchFamily="34" charset="0"/>
                          </a:endParaRPr>
                        </a:p>
                      </a:txBody>
                      <a:tcPr/>
                    </a:tc>
                    <a:extLst>
                      <a:ext uri="{0D108BD9-81ED-4DB2-BD59-A6C34878D82A}">
                        <a16:rowId xmlns:a16="http://schemas.microsoft.com/office/drawing/2014/main" val="2509095102"/>
                      </a:ext>
                    </a:extLst>
                  </a:tr>
                  <a:tr h="389859">
                    <a:tc>
                      <a:txBody>
                        <a:bodyPr/>
                        <a:lstStyle/>
                        <a:p>
                          <a:pPr algn="l" rtl="1"/>
                          <a:r>
                            <a:rPr lang="en-US" sz="2000" dirty="0" smtClean="0">
                              <a:solidFill>
                                <a:schemeClr val="tx1"/>
                              </a:solidFill>
                            </a:rPr>
                            <a:t>Real word event</a:t>
                          </a:r>
                          <a:endParaRPr lang="fa-IR" sz="2000" dirty="0">
                            <a:solidFill>
                              <a:schemeClr val="tx1"/>
                            </a:solidFill>
                          </a:endParaRPr>
                        </a:p>
                      </a:txBody>
                      <a:tcPr/>
                    </a:tc>
                    <a:tc>
                      <a:txBody>
                        <a:bodyPr/>
                        <a:lstStyle/>
                        <a:p>
                          <a:pPr algn="l" rtl="1"/>
                          <a:r>
                            <a:rPr lang="en-US" dirty="0" smtClean="0">
                              <a:solidFill>
                                <a:schemeClr val="tx1"/>
                              </a:solidFill>
                            </a:rPr>
                            <a:t>event</a:t>
                          </a:r>
                          <a:endParaRPr lang="fa-IR" dirty="0">
                            <a:solidFill>
                              <a:schemeClr val="tx1"/>
                            </a:solidFill>
                          </a:endParaRPr>
                        </a:p>
                      </a:txBody>
                      <a:tcPr/>
                    </a:tc>
                    <a:extLst>
                      <a:ext uri="{0D108BD9-81ED-4DB2-BD59-A6C34878D82A}">
                        <a16:rowId xmlns:a16="http://schemas.microsoft.com/office/drawing/2014/main" val="3428936460"/>
                      </a:ext>
                    </a:extLst>
                  </a:tr>
                  <a:tr h="974646">
                    <a:tc>
                      <a:txBody>
                        <a:bodyPr/>
                        <a:lstStyle/>
                        <a:p>
                          <a:pPr algn="l" rtl="1"/>
                          <a:r>
                            <a:rPr lang="en-US" sz="2000" dirty="0" smtClean="0">
                              <a:solidFill>
                                <a:schemeClr val="tx1"/>
                              </a:solidFill>
                            </a:rPr>
                            <a:t>Random variable of the number of news document with the same theme at time T</a:t>
                          </a:r>
                          <a:endParaRPr lang="fa-IR" sz="2000" dirty="0">
                            <a:solidFill>
                              <a:schemeClr val="tx1"/>
                            </a:solidFill>
                          </a:endParaRPr>
                        </a:p>
                      </a:txBody>
                      <a:tcPr/>
                    </a:tc>
                    <a:tc>
                      <a:txBody>
                        <a:bodyPr/>
                        <a:lstStyle/>
                        <a:p>
                          <a:pPr algn="l" rtl="1"/>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B Nazanin" panose="00000400000000000000" pitchFamily="2" charset="-78"/>
                                  </a:rPr>
                                  <m:t>𝜑</m:t>
                                </m:r>
                              </m:oMath>
                            </m:oMathPara>
                          </a14:m>
                          <a:endParaRPr lang="fa-IR" dirty="0">
                            <a:solidFill>
                              <a:schemeClr val="tx1"/>
                            </a:solidFill>
                          </a:endParaRPr>
                        </a:p>
                      </a:txBody>
                      <a:tcPr/>
                    </a:tc>
                    <a:extLst>
                      <a:ext uri="{0D108BD9-81ED-4DB2-BD59-A6C34878D82A}">
                        <a16:rowId xmlns:a16="http://schemas.microsoft.com/office/drawing/2014/main" val="3042103584"/>
                      </a:ext>
                    </a:extLst>
                  </a:tr>
                  <a:tr h="449128">
                    <a:tc>
                      <a:txBody>
                        <a:bodyPr/>
                        <a:lstStyle/>
                        <a:p>
                          <a:pPr rtl="1"/>
                          <a:r>
                            <a:rPr lang="en-US" sz="2000" b="0" i="0" kern="1200" dirty="0" smtClean="0">
                              <a:solidFill>
                                <a:schemeClr val="dk1"/>
                              </a:solidFill>
                              <a:effectLst/>
                              <a:latin typeface="+mn-lt"/>
                              <a:ea typeface="+mn-ea"/>
                              <a:cs typeface="+mn-cs"/>
                            </a:rPr>
                            <a:t> the average arrival rate</a:t>
                          </a:r>
                        </a:p>
                      </a:txBody>
                      <a:tcPr/>
                    </a:tc>
                    <a:tc>
                      <a:txBody>
                        <a:bodyPr/>
                        <a:lstStyle/>
                        <a:p>
                          <a:pPr algn="l" rtl="1"/>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B Nazanin" panose="00000400000000000000" pitchFamily="2" charset="-78"/>
                                  </a:rPr>
                                  <m:t>𝜆</m:t>
                                </m:r>
                              </m:oMath>
                            </m:oMathPara>
                          </a14:m>
                          <a:endParaRPr lang="fa-IR" dirty="0">
                            <a:solidFill>
                              <a:schemeClr val="tx1"/>
                            </a:solidFill>
                          </a:endParaRPr>
                        </a:p>
                      </a:txBody>
                      <a:tcPr/>
                    </a:tc>
                    <a:extLst>
                      <a:ext uri="{0D108BD9-81ED-4DB2-BD59-A6C34878D82A}">
                        <a16:rowId xmlns:a16="http://schemas.microsoft.com/office/drawing/2014/main" val="3739731212"/>
                      </a:ext>
                    </a:extLst>
                  </a:tr>
                  <a:tr h="813969">
                    <a:tc>
                      <a:txBody>
                        <a:bodyPr/>
                        <a:lstStyle/>
                        <a:p>
                          <a:pPr algn="l" rtl="1"/>
                          <a:r>
                            <a:rPr lang="en-US" sz="2000" dirty="0" smtClean="0">
                              <a:solidFill>
                                <a:schemeClr val="tx1"/>
                              </a:solidFill>
                            </a:rPr>
                            <a:t>Random</a:t>
                          </a:r>
                          <a:r>
                            <a:rPr lang="en-US" sz="2000" baseline="0" dirty="0" smtClean="0">
                              <a:solidFill>
                                <a:schemeClr val="tx1"/>
                              </a:solidFill>
                            </a:rPr>
                            <a:t> variable of the event’s s</a:t>
                          </a:r>
                          <a:r>
                            <a:rPr lang="en-US" sz="2000" dirty="0" smtClean="0">
                              <a:solidFill>
                                <a:schemeClr val="tx1"/>
                              </a:solidFill>
                            </a:rPr>
                            <a:t>entiment at time T</a:t>
                          </a:r>
                          <a:endParaRPr lang="fa-IR" sz="2000" dirty="0">
                            <a:solidFill>
                              <a:schemeClr val="tx1"/>
                            </a:solidFill>
                          </a:endParaRPr>
                        </a:p>
                      </a:txBody>
                      <a:tcPr/>
                    </a:tc>
                    <a:tc>
                      <a:txBody>
                        <a:bodyPr/>
                        <a:lstStyle/>
                        <a:p>
                          <a:pPr algn="l" rtl="0"/>
                          <a14:m>
                            <m:oMathPara xmlns:m="http://schemas.openxmlformats.org/officeDocument/2006/math">
                              <m:oMathParaPr>
                                <m:jc m:val="left"/>
                              </m:oMathParaPr>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cs typeface="B Nazanin" panose="00000400000000000000" pitchFamily="2" charset="-78"/>
                                  </a:rPr>
                                  <m:t>𝑠</m:t>
                                </m:r>
                              </m:oMath>
                            </m:oMathPara>
                          </a14:m>
                          <a:endParaRPr lang="fa-IR" dirty="0">
                            <a:solidFill>
                              <a:schemeClr val="tx1"/>
                            </a:solidFill>
                          </a:endParaRPr>
                        </a:p>
                      </a:txBody>
                      <a:tcPr/>
                    </a:tc>
                    <a:extLst>
                      <a:ext uri="{0D108BD9-81ED-4DB2-BD59-A6C34878D82A}">
                        <a16:rowId xmlns:a16="http://schemas.microsoft.com/office/drawing/2014/main" val="251429283"/>
                      </a:ext>
                    </a:extLst>
                  </a:tr>
                </a:tbl>
              </a:graphicData>
            </a:graphic>
          </p:graphicFrame>
        </mc:Choice>
        <mc:Fallback xmlns="">
          <p:graphicFrame>
            <p:nvGraphicFramePr>
              <p:cNvPr id="13" name="Table 12"/>
              <p:cNvGraphicFramePr>
                <a:graphicFrameLocks noGrp="1"/>
              </p:cNvGraphicFramePr>
              <p:nvPr>
                <p:extLst>
                  <p:ext uri="{D42A27DB-BD31-4B8C-83A1-F6EECF244321}">
                    <p14:modId xmlns:p14="http://schemas.microsoft.com/office/powerpoint/2010/main" val="2621176154"/>
                  </p:ext>
                </p:extLst>
              </p:nvPr>
            </p:nvGraphicFramePr>
            <p:xfrm>
              <a:off x="6054488" y="142519"/>
              <a:ext cx="5982846" cy="6150426"/>
            </p:xfrm>
            <a:graphic>
              <a:graphicData uri="http://schemas.openxmlformats.org/drawingml/2006/table">
                <a:tbl>
                  <a:tblPr rtl="1" firstRow="1" bandRow="1">
                    <a:tableStyleId>{5C22544A-7EE6-4342-B048-85BDC9FD1C3A}</a:tableStyleId>
                  </a:tblPr>
                  <a:tblGrid>
                    <a:gridCol w="4846427">
                      <a:extLst>
                        <a:ext uri="{9D8B030D-6E8A-4147-A177-3AD203B41FA5}">
                          <a16:colId xmlns:a16="http://schemas.microsoft.com/office/drawing/2014/main" val="2601913701"/>
                        </a:ext>
                      </a:extLst>
                    </a:gridCol>
                    <a:gridCol w="1136419">
                      <a:extLst>
                        <a:ext uri="{9D8B030D-6E8A-4147-A177-3AD203B41FA5}">
                          <a16:colId xmlns:a16="http://schemas.microsoft.com/office/drawing/2014/main" val="1884391445"/>
                        </a:ext>
                      </a:extLst>
                    </a:gridCol>
                  </a:tblGrid>
                  <a:tr h="498923">
                    <a:tc>
                      <a:txBody>
                        <a:bodyPr/>
                        <a:lstStyle/>
                        <a:p>
                          <a:pPr rtl="1"/>
                          <a:r>
                            <a:rPr lang="en-US" dirty="0" smtClean="0"/>
                            <a:t>meaning</a:t>
                          </a:r>
                          <a:endParaRPr lang="fa-IR" dirty="0"/>
                        </a:p>
                      </a:txBody>
                      <a:tcPr/>
                    </a:tc>
                    <a:tc>
                      <a:txBody>
                        <a:bodyPr/>
                        <a:lstStyle/>
                        <a:p>
                          <a:pPr rtl="1"/>
                          <a:r>
                            <a:rPr lang="en-US" dirty="0" smtClean="0"/>
                            <a:t>Notation</a:t>
                          </a:r>
                          <a:endParaRPr lang="fa-IR" dirty="0"/>
                        </a:p>
                      </a:txBody>
                      <a:tcPr/>
                    </a:tc>
                    <a:extLst>
                      <a:ext uri="{0D108BD9-81ED-4DB2-BD59-A6C34878D82A}">
                        <a16:rowId xmlns:a16="http://schemas.microsoft.com/office/drawing/2014/main" val="3947647586"/>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Latent concept space ,  p*q matrix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p : the embedding dimension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t>q : </a:t>
                          </a:r>
                          <a:r>
                            <a:rPr lang="en-US" sz="2000" kern="1200" baseline="0" dirty="0" smtClean="0"/>
                            <a:t>the </a:t>
                          </a:r>
                          <a:r>
                            <a:rPr lang="en-US" sz="2000" kern="1200" baseline="0" dirty="0" smtClean="0"/>
                            <a:t>number of concepts</a:t>
                          </a:r>
                          <a:endParaRPr lang="fa-IR" sz="2000" kern="1200" baseline="0" dirty="0" smtClean="0">
                            <a:solidFill>
                              <a:schemeClr val="bg1"/>
                            </a:solidFill>
                            <a:latin typeface="+mn-lt"/>
                            <a:ea typeface="+mn-ea"/>
                            <a:cs typeface="+mn-cs"/>
                          </a:endParaRPr>
                        </a:p>
                      </a:txBody>
                      <a:tcPr/>
                    </a:tc>
                    <a:tc>
                      <a:txBody>
                        <a:bodyPr/>
                        <a:lstStyle/>
                        <a:p>
                          <a:endParaRPr lang="fa-IR"/>
                        </a:p>
                      </a:txBody>
                      <a:tcPr>
                        <a:blipFill>
                          <a:blip r:embed="rId4"/>
                          <a:stretch>
                            <a:fillRect l="-425668" t="-52727" r="-2139" b="-463636"/>
                          </a:stretch>
                        </a:blipFill>
                      </a:tcPr>
                    </a:tc>
                    <a:extLst>
                      <a:ext uri="{0D108BD9-81ED-4DB2-BD59-A6C34878D82A}">
                        <a16:rowId xmlns:a16="http://schemas.microsoft.com/office/drawing/2014/main" val="750886487"/>
                      </a:ext>
                    </a:extLst>
                  </a:tr>
                  <a:tr h="1005840">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2000" b="0" baseline="0" dirty="0" smtClean="0"/>
                            <a:t>News document</a:t>
                          </a:r>
                        </a:p>
                        <a:p>
                          <a:pPr marL="0" marR="0" lvl="0" indent="0" algn="l" defTabSz="914400" rtl="1" eaLnBrk="1" fontAlgn="auto" latinLnBrk="0" hangingPunct="1">
                            <a:lnSpc>
                              <a:spcPct val="100000"/>
                            </a:lnSpc>
                            <a:spcBef>
                              <a:spcPts val="0"/>
                            </a:spcBef>
                            <a:spcAft>
                              <a:spcPts val="0"/>
                            </a:spcAft>
                            <a:buClrTx/>
                            <a:buSzTx/>
                            <a:buFontTx/>
                            <a:buNone/>
                            <a:tabLst/>
                            <a:defRPr/>
                          </a:pPr>
                          <a:r>
                            <a:rPr lang="en-US" sz="2000" b="0" baseline="0" dirty="0" smtClean="0"/>
                            <a:t>d ={ title, content , label, timestamp } label is the related </a:t>
                          </a:r>
                          <a:r>
                            <a:rPr lang="en-US" sz="2000" b="0" baseline="0" dirty="0" smtClean="0"/>
                            <a:t>currency-pairs</a:t>
                          </a:r>
                          <a:endParaRPr lang="fa-IR" sz="2000" b="0" baseline="0" dirty="0" smtClean="0"/>
                        </a:p>
                      </a:txBody>
                      <a:tcPr/>
                    </a:tc>
                    <a:tc>
                      <a:txBody>
                        <a:bodyPr/>
                        <a:lstStyle/>
                        <a:p>
                          <a:pPr algn="l" rtl="0"/>
                          <a:r>
                            <a:rPr lang="en-US" sz="1600" dirty="0" smtClean="0">
                              <a:solidFill>
                                <a:schemeClr val="tx1"/>
                              </a:solidFill>
                            </a:rPr>
                            <a:t>d</a:t>
                          </a:r>
                          <a:endParaRPr lang="fa-IR" sz="1600" dirty="0">
                            <a:solidFill>
                              <a:schemeClr val="tx1"/>
                            </a:solidFill>
                          </a:endParaRPr>
                        </a:p>
                      </a:txBody>
                      <a:tcPr/>
                    </a:tc>
                    <a:extLst>
                      <a:ext uri="{0D108BD9-81ED-4DB2-BD59-A6C34878D82A}">
                        <a16:rowId xmlns:a16="http://schemas.microsoft.com/office/drawing/2014/main" val="1621740065"/>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rPr>
                            <a:t>Document vector, word distribution over latent concept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rPr>
                            <a:t>proposed Extended Concept frequency</a:t>
                          </a:r>
                          <a:endParaRPr kumimoji="0" lang="fa-IR" sz="2000" b="0" i="0" u="none" strike="noStrike" kern="1200" cap="none" spc="0" normalizeH="0" baseline="0" noProof="0" dirty="0" smtClean="0">
                            <a:ln>
                              <a:noFill/>
                            </a:ln>
                            <a:solidFill>
                              <a:schemeClr val="tx1"/>
                            </a:solidFill>
                            <a:effectLst/>
                            <a:uLnTx/>
                            <a:uFillTx/>
                            <a:latin typeface="Calibri" panose="020F0502020204030204"/>
                            <a:ea typeface="+mn-ea"/>
                            <a:cs typeface="Arial" panose="020B0604020202020204" pitchFamily="34" charset="0"/>
                          </a:endParaRPr>
                        </a:p>
                      </a:txBody>
                      <a:tcPr/>
                    </a:tc>
                    <a:tc>
                      <a:txBody>
                        <a:bodyPr/>
                        <a:lstStyle/>
                        <a:p>
                          <a:endParaRPr lang="fa-IR"/>
                        </a:p>
                      </a:txBody>
                      <a:tcPr>
                        <a:blipFill>
                          <a:blip r:embed="rId4"/>
                          <a:stretch>
                            <a:fillRect l="-425668" t="-252727" r="-2139" b="-263636"/>
                          </a:stretch>
                        </a:blipFill>
                      </a:tcPr>
                    </a:tc>
                    <a:extLst>
                      <a:ext uri="{0D108BD9-81ED-4DB2-BD59-A6C34878D82A}">
                        <a16:rowId xmlns:a16="http://schemas.microsoft.com/office/drawing/2014/main" val="2509095102"/>
                      </a:ext>
                    </a:extLst>
                  </a:tr>
                  <a:tr h="396240">
                    <a:tc>
                      <a:txBody>
                        <a:bodyPr/>
                        <a:lstStyle/>
                        <a:p>
                          <a:pPr algn="l" rtl="1"/>
                          <a:r>
                            <a:rPr lang="en-US" sz="2000" dirty="0" smtClean="0">
                              <a:solidFill>
                                <a:schemeClr val="tx1"/>
                              </a:solidFill>
                            </a:rPr>
                            <a:t>Real word event</a:t>
                          </a:r>
                          <a:endParaRPr lang="fa-IR" sz="2000" dirty="0">
                            <a:solidFill>
                              <a:schemeClr val="tx1"/>
                            </a:solidFill>
                          </a:endParaRPr>
                        </a:p>
                      </a:txBody>
                      <a:tcPr/>
                    </a:tc>
                    <a:tc>
                      <a:txBody>
                        <a:bodyPr/>
                        <a:lstStyle/>
                        <a:p>
                          <a:pPr algn="l" rtl="1"/>
                          <a:r>
                            <a:rPr lang="en-US" dirty="0" smtClean="0">
                              <a:solidFill>
                                <a:schemeClr val="tx1"/>
                              </a:solidFill>
                            </a:rPr>
                            <a:t>event</a:t>
                          </a:r>
                          <a:endParaRPr lang="fa-IR" dirty="0">
                            <a:solidFill>
                              <a:schemeClr val="tx1"/>
                            </a:solidFill>
                          </a:endParaRPr>
                        </a:p>
                      </a:txBody>
                      <a:tcPr/>
                    </a:tc>
                    <a:extLst>
                      <a:ext uri="{0D108BD9-81ED-4DB2-BD59-A6C34878D82A}">
                        <a16:rowId xmlns:a16="http://schemas.microsoft.com/office/drawing/2014/main" val="3428936460"/>
                      </a:ext>
                    </a:extLst>
                  </a:tr>
                  <a:tr h="974646">
                    <a:tc>
                      <a:txBody>
                        <a:bodyPr/>
                        <a:lstStyle/>
                        <a:p>
                          <a:pPr algn="l" rtl="1"/>
                          <a:r>
                            <a:rPr lang="en-US" sz="2000" dirty="0" smtClean="0">
                              <a:solidFill>
                                <a:schemeClr val="tx1"/>
                              </a:solidFill>
                            </a:rPr>
                            <a:t>Random variable of the number of news document with the same theme at time T</a:t>
                          </a:r>
                          <a:endParaRPr lang="fa-IR" sz="2000" dirty="0">
                            <a:solidFill>
                              <a:schemeClr val="tx1"/>
                            </a:solidFill>
                          </a:endParaRPr>
                        </a:p>
                      </a:txBody>
                      <a:tcPr/>
                    </a:tc>
                    <a:tc>
                      <a:txBody>
                        <a:bodyPr/>
                        <a:lstStyle/>
                        <a:p>
                          <a:endParaRPr lang="fa-IR"/>
                        </a:p>
                      </a:txBody>
                      <a:tcPr>
                        <a:blipFill>
                          <a:blip r:embed="rId4"/>
                          <a:stretch>
                            <a:fillRect l="-425668" t="-405000" r="-2139" b="-130625"/>
                          </a:stretch>
                        </a:blipFill>
                      </a:tcPr>
                    </a:tc>
                    <a:extLst>
                      <a:ext uri="{0D108BD9-81ED-4DB2-BD59-A6C34878D82A}">
                        <a16:rowId xmlns:a16="http://schemas.microsoft.com/office/drawing/2014/main" val="3042103584"/>
                      </a:ext>
                    </a:extLst>
                  </a:tr>
                  <a:tr h="449128">
                    <a:tc>
                      <a:txBody>
                        <a:bodyPr/>
                        <a:lstStyle/>
                        <a:p>
                          <a:pPr rtl="1"/>
                          <a:r>
                            <a:rPr lang="en-US" sz="2000" b="0" i="0" kern="1200" dirty="0" smtClean="0">
                              <a:solidFill>
                                <a:schemeClr val="dk1"/>
                              </a:solidFill>
                              <a:effectLst/>
                              <a:latin typeface="+mn-lt"/>
                              <a:ea typeface="+mn-ea"/>
                              <a:cs typeface="+mn-cs"/>
                            </a:rPr>
                            <a:t> the average arrival rate</a:t>
                          </a:r>
                        </a:p>
                      </a:txBody>
                      <a:tcPr/>
                    </a:tc>
                    <a:tc>
                      <a:txBody>
                        <a:bodyPr/>
                        <a:lstStyle/>
                        <a:p>
                          <a:endParaRPr lang="fa-IR"/>
                        </a:p>
                      </a:txBody>
                      <a:tcPr>
                        <a:blipFill>
                          <a:blip r:embed="rId4"/>
                          <a:stretch>
                            <a:fillRect l="-425668" t="-1106849" r="-2139" b="-186301"/>
                          </a:stretch>
                        </a:blipFill>
                      </a:tcPr>
                    </a:tc>
                    <a:extLst>
                      <a:ext uri="{0D108BD9-81ED-4DB2-BD59-A6C34878D82A}">
                        <a16:rowId xmlns:a16="http://schemas.microsoft.com/office/drawing/2014/main" val="3739731212"/>
                      </a:ext>
                    </a:extLst>
                  </a:tr>
                  <a:tr h="813969">
                    <a:tc>
                      <a:txBody>
                        <a:bodyPr/>
                        <a:lstStyle/>
                        <a:p>
                          <a:pPr algn="l" rtl="1"/>
                          <a:r>
                            <a:rPr lang="en-US" sz="2000" dirty="0" smtClean="0">
                              <a:solidFill>
                                <a:schemeClr val="tx1"/>
                              </a:solidFill>
                            </a:rPr>
                            <a:t>Random</a:t>
                          </a:r>
                          <a:r>
                            <a:rPr lang="en-US" sz="2000" baseline="0" dirty="0" smtClean="0">
                              <a:solidFill>
                                <a:schemeClr val="tx1"/>
                              </a:solidFill>
                            </a:rPr>
                            <a:t> variable of the event’s s</a:t>
                          </a:r>
                          <a:r>
                            <a:rPr lang="en-US" sz="2000" dirty="0" smtClean="0">
                              <a:solidFill>
                                <a:schemeClr val="tx1"/>
                              </a:solidFill>
                            </a:rPr>
                            <a:t>entiment at time T</a:t>
                          </a:r>
                          <a:endParaRPr lang="fa-IR" sz="2000" dirty="0">
                            <a:solidFill>
                              <a:schemeClr val="tx1"/>
                            </a:solidFill>
                          </a:endParaRPr>
                        </a:p>
                      </a:txBody>
                      <a:tcPr/>
                    </a:tc>
                    <a:tc>
                      <a:txBody>
                        <a:bodyPr/>
                        <a:lstStyle/>
                        <a:p>
                          <a:endParaRPr lang="fa-IR"/>
                        </a:p>
                      </a:txBody>
                      <a:tcPr>
                        <a:blipFill>
                          <a:blip r:embed="rId4"/>
                          <a:stretch>
                            <a:fillRect l="-425668" t="-657463" r="-2139" b="-1493"/>
                          </a:stretch>
                        </a:blipFill>
                      </a:tcPr>
                    </a:tc>
                    <a:extLst>
                      <a:ext uri="{0D108BD9-81ED-4DB2-BD59-A6C34878D82A}">
                        <a16:rowId xmlns:a16="http://schemas.microsoft.com/office/drawing/2014/main" val="251429283"/>
                      </a:ext>
                    </a:extLst>
                  </a:tr>
                </a:tbl>
              </a:graphicData>
            </a:graphic>
          </p:graphicFrame>
        </mc:Fallback>
      </mc:AlternateContent>
      <p:sp>
        <p:nvSpPr>
          <p:cNvPr id="8" name="Oval 7"/>
          <p:cNvSpPr/>
          <p:nvPr/>
        </p:nvSpPr>
        <p:spPr>
          <a:xfrm>
            <a:off x="10900131" y="5725579"/>
            <a:ext cx="1543291" cy="1435196"/>
          </a:xfrm>
          <a:prstGeom prst="ellipse">
            <a:avLst/>
          </a:prstGeom>
          <a: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4547375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190" y="5726488"/>
            <a:ext cx="12655107" cy="1243805"/>
            <a:chOff x="-129190" y="5122556"/>
            <a:chExt cx="12655107" cy="1847734"/>
          </a:xfrm>
        </p:grpSpPr>
        <p:grpSp>
          <p:nvGrpSpPr>
            <p:cNvPr id="4" name="Group 3"/>
            <p:cNvGrpSpPr/>
            <p:nvPr/>
          </p:nvGrpSpPr>
          <p:grpSpPr>
            <a:xfrm>
              <a:off x="-129190" y="5632173"/>
              <a:ext cx="12076680" cy="12258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67838" y="3609014"/>
                <a:ext cx="8320805" cy="21366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10533" y="5122556"/>
              <a:ext cx="1615384" cy="1847734"/>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10" name="Picture 9"/>
          <p:cNvPicPr/>
          <p:nvPr/>
        </p:nvPicPr>
        <p:blipFill>
          <a:blip r:embed="rId5"/>
          <a:stretch>
            <a:fillRect/>
          </a:stretch>
        </p:blipFill>
        <p:spPr>
          <a:xfrm>
            <a:off x="9143417" y="477271"/>
            <a:ext cx="2900045" cy="1657985"/>
          </a:xfrm>
          <a:prstGeom prst="rect">
            <a:avLst/>
          </a:prstGeom>
        </p:spPr>
      </p:pic>
      <p:sp>
        <p:nvSpPr>
          <p:cNvPr id="7" name="Rectangle 6"/>
          <p:cNvSpPr/>
          <p:nvPr/>
        </p:nvSpPr>
        <p:spPr>
          <a:xfrm>
            <a:off x="4251345" y="6044539"/>
            <a:ext cx="6342094" cy="707886"/>
          </a:xfrm>
          <a:prstGeom prst="rect">
            <a:avLst/>
          </a:prstGeom>
        </p:spPr>
        <p:txBody>
          <a:bodyPr wrap="square">
            <a:spAutoFit/>
          </a:bodyPr>
          <a:lstStyle/>
          <a:p>
            <a:pPr algn="r" rtl="1"/>
            <a:r>
              <a:rPr lang="fa-IR"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رویداد شناسایی شده در بازه </a:t>
            </a:r>
            <a:r>
              <a:rPr lang="fa-IR" sz="2000" dirty="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ی 7 اکتبر تا 5 دسامبر راجع به </a:t>
            </a:r>
            <a:r>
              <a:rPr lang="en-US" sz="2000" dirty="0" err="1"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Brexit</a:t>
            </a:r>
            <a:r>
              <a:rPr lang="en-US"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  </a:t>
            </a:r>
            <a:r>
              <a:rPr lang="en-US" sz="2000" dirty="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 </a:t>
            </a:r>
            <a:r>
              <a:rPr lang="en-US" sz="2000" dirty="0" err="1"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Uk</a:t>
            </a:r>
            <a:endParaRPr lang="fa-IR"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endParaRPr>
          </a:p>
          <a:p>
            <a:pPr algn="r" rtl="1"/>
            <a:r>
              <a:rPr lang="fa-IR" sz="2000" dirty="0" smtClean="0">
                <a:solidFill>
                  <a:schemeClr val="accent2">
                    <a:lumMod val="20000"/>
                    <a:lumOff val="80000"/>
                  </a:schemeClr>
                </a:solidFill>
                <a:latin typeface="Times New Roman" panose="02020603050405020304" pitchFamily="18" charset="0"/>
                <a:cs typeface="B Nazanin" panose="00000400000000000000" pitchFamily="2" charset="-78"/>
              </a:rPr>
              <a:t>تاثیر بر جفت ارز </a:t>
            </a:r>
            <a:r>
              <a:rPr lang="en-US" sz="2000" dirty="0" smtClean="0">
                <a:solidFill>
                  <a:schemeClr val="accent2">
                    <a:lumMod val="20000"/>
                    <a:lumOff val="80000"/>
                  </a:schemeClr>
                </a:solidFill>
                <a:latin typeface="Times New Roman" panose="02020603050405020304" pitchFamily="18" charset="0"/>
                <a:cs typeface="B Nazanin" panose="00000400000000000000" pitchFamily="2" charset="-78"/>
              </a:rPr>
              <a:t>EUR/USD</a:t>
            </a:r>
            <a:r>
              <a:rPr lang="fa-IR" sz="2000" dirty="0" smtClean="0">
                <a:solidFill>
                  <a:schemeClr val="accent2">
                    <a:lumMod val="20000"/>
                    <a:lumOff val="80000"/>
                  </a:schemeClr>
                </a:solidFill>
                <a:latin typeface="Times New Roman" panose="02020603050405020304" pitchFamily="18" charset="0"/>
                <a:cs typeface="B Nazanin" panose="00000400000000000000" pitchFamily="2" charset="-78"/>
              </a:rPr>
              <a:t> دقیقا در یک روز بعد </a:t>
            </a:r>
            <a:endParaRPr lang="fa-IR" sz="2000" dirty="0">
              <a:solidFill>
                <a:schemeClr val="accent2">
                  <a:lumMod val="20000"/>
                  <a:lumOff val="80000"/>
                </a:schemeClr>
              </a:solidFill>
            </a:endParaRPr>
          </a:p>
        </p:txBody>
      </p:sp>
      <p:sp>
        <p:nvSpPr>
          <p:cNvPr id="11" name="TextBox 10"/>
          <p:cNvSpPr txBox="1"/>
          <p:nvPr/>
        </p:nvSpPr>
        <p:spPr>
          <a:xfrm>
            <a:off x="2703223" y="2393752"/>
            <a:ext cx="4863768" cy="369332"/>
          </a:xfrm>
          <a:prstGeom prst="rect">
            <a:avLst/>
          </a:prstGeom>
          <a:solidFill>
            <a:schemeClr val="bg1"/>
          </a:solidFill>
        </p:spPr>
        <p:txBody>
          <a:bodyPr wrap="square" rtlCol="1">
            <a:spAutoFit/>
          </a:bodyPr>
          <a:lstStyle/>
          <a:p>
            <a:r>
              <a:rPr lang="en-US" dirty="0" smtClean="0"/>
              <a:t>time series of Temporal behavior of </a:t>
            </a:r>
            <a:r>
              <a:rPr lang="en-US" dirty="0" err="1" smtClean="0"/>
              <a:t>Brexit</a:t>
            </a:r>
            <a:r>
              <a:rPr lang="en-US" dirty="0" smtClean="0"/>
              <a:t> Event </a:t>
            </a:r>
            <a:endParaRPr lang="fa-IR" dirty="0"/>
          </a:p>
        </p:txBody>
      </p:sp>
      <p:grpSp>
        <p:nvGrpSpPr>
          <p:cNvPr id="9" name="Group 8"/>
          <p:cNvGrpSpPr/>
          <p:nvPr/>
        </p:nvGrpSpPr>
        <p:grpSpPr>
          <a:xfrm>
            <a:off x="283684" y="238346"/>
            <a:ext cx="8859733" cy="2065804"/>
            <a:chOff x="283684" y="238346"/>
            <a:chExt cx="8859733" cy="2065804"/>
          </a:xfrm>
        </p:grpSpPr>
        <p:graphicFrame>
          <p:nvGraphicFramePr>
            <p:cNvPr id="14" name="Chart 13"/>
            <p:cNvGraphicFramePr>
              <a:graphicFrameLocks/>
            </p:cNvGraphicFramePr>
            <p:nvPr>
              <p:extLst>
                <p:ext uri="{D42A27DB-BD31-4B8C-83A1-F6EECF244321}">
                  <p14:modId xmlns:p14="http://schemas.microsoft.com/office/powerpoint/2010/main" val="1285770299"/>
                </p:ext>
              </p:extLst>
            </p:nvPr>
          </p:nvGraphicFramePr>
          <p:xfrm>
            <a:off x="283684" y="473983"/>
            <a:ext cx="8859733" cy="1830167"/>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p:cNvSpPr txBox="1"/>
            <p:nvPr/>
          </p:nvSpPr>
          <p:spPr>
            <a:xfrm>
              <a:off x="4713550" y="238346"/>
              <a:ext cx="1886033" cy="369332"/>
            </a:xfrm>
            <a:prstGeom prst="rect">
              <a:avLst/>
            </a:prstGeom>
            <a:solidFill>
              <a:schemeClr val="bg1"/>
            </a:solidFill>
          </p:spPr>
          <p:txBody>
            <a:bodyPr wrap="square" rtlCol="1">
              <a:spAutoFit/>
            </a:bodyPr>
            <a:lstStyle/>
            <a:p>
              <a:r>
                <a:rPr lang="pl-PL" b="1" dirty="0" smtClean="0"/>
                <a:t>Thu</a:t>
              </a:r>
              <a:r>
                <a:rPr lang="pl-PL" b="1" dirty="0"/>
                <a:t>, 08 Nov 2018 </a:t>
              </a:r>
              <a:endParaRPr lang="fa-IR" b="1" dirty="0"/>
            </a:p>
          </p:txBody>
        </p:sp>
        <p:sp>
          <p:nvSpPr>
            <p:cNvPr id="24" name="Rectangle 23"/>
            <p:cNvSpPr/>
            <p:nvPr/>
          </p:nvSpPr>
          <p:spPr>
            <a:xfrm>
              <a:off x="2056490" y="1043458"/>
              <a:ext cx="1923925" cy="369332"/>
            </a:xfrm>
            <a:prstGeom prst="rect">
              <a:avLst/>
            </a:prstGeom>
            <a:solidFill>
              <a:schemeClr val="bg1"/>
            </a:solidFill>
          </p:spPr>
          <p:txBody>
            <a:bodyPr wrap="none">
              <a:spAutoFit/>
            </a:bodyPr>
            <a:lstStyle/>
            <a:p>
              <a:r>
                <a:rPr lang="en-US" b="1" dirty="0" smtClean="0"/>
                <a:t>Mon</a:t>
              </a:r>
              <a:r>
                <a:rPr lang="pl-PL" b="1" dirty="0" smtClean="0"/>
                <a:t>, </a:t>
              </a:r>
              <a:r>
                <a:rPr lang="en-US" b="1" dirty="0" smtClean="0"/>
                <a:t>22 Oct</a:t>
              </a:r>
              <a:r>
                <a:rPr lang="pl-PL" b="1" dirty="0" smtClean="0"/>
                <a:t> </a:t>
              </a:r>
              <a:r>
                <a:rPr lang="pl-PL" b="1" dirty="0"/>
                <a:t>2018 </a:t>
              </a:r>
              <a:endParaRPr lang="fa-IR" b="1" dirty="0"/>
            </a:p>
          </p:txBody>
        </p:sp>
        <p:sp>
          <p:nvSpPr>
            <p:cNvPr id="12" name="Isosceles Triangle 11"/>
            <p:cNvSpPr/>
            <p:nvPr/>
          </p:nvSpPr>
          <p:spPr>
            <a:xfrm>
              <a:off x="2860959" y="1389066"/>
              <a:ext cx="257216" cy="22769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2" name="Isosceles Triangle 21"/>
            <p:cNvSpPr/>
            <p:nvPr/>
          </p:nvSpPr>
          <p:spPr>
            <a:xfrm>
              <a:off x="5527958" y="519314"/>
              <a:ext cx="257216" cy="22769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grpSp>
      <p:grpSp>
        <p:nvGrpSpPr>
          <p:cNvPr id="13" name="Group 12"/>
          <p:cNvGrpSpPr/>
          <p:nvPr/>
        </p:nvGrpSpPr>
        <p:grpSpPr>
          <a:xfrm>
            <a:off x="628159" y="3075204"/>
            <a:ext cx="10561982" cy="2756196"/>
            <a:chOff x="628159" y="3075204"/>
            <a:chExt cx="10561982" cy="2756196"/>
          </a:xfrm>
        </p:grpSpPr>
        <p:graphicFrame>
          <p:nvGraphicFramePr>
            <p:cNvPr id="19" name="Chart 18"/>
            <p:cNvGraphicFramePr>
              <a:graphicFrameLocks/>
            </p:cNvGraphicFramePr>
            <p:nvPr>
              <p:extLst>
                <p:ext uri="{D42A27DB-BD31-4B8C-83A1-F6EECF244321}">
                  <p14:modId xmlns:p14="http://schemas.microsoft.com/office/powerpoint/2010/main" val="1793300674"/>
                </p:ext>
              </p:extLst>
            </p:nvPr>
          </p:nvGraphicFramePr>
          <p:xfrm>
            <a:off x="628159" y="3075204"/>
            <a:ext cx="10561982"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20" name="TextBox 19"/>
            <p:cNvSpPr txBox="1"/>
            <p:nvPr/>
          </p:nvSpPr>
          <p:spPr>
            <a:xfrm>
              <a:off x="4742441" y="3119274"/>
              <a:ext cx="1886033" cy="369332"/>
            </a:xfrm>
            <a:prstGeom prst="rect">
              <a:avLst/>
            </a:prstGeom>
            <a:solidFill>
              <a:schemeClr val="tx2"/>
            </a:solidFill>
          </p:spPr>
          <p:txBody>
            <a:bodyPr wrap="square" rtlCol="1">
              <a:spAutoFit/>
            </a:bodyPr>
            <a:lstStyle/>
            <a:p>
              <a:r>
                <a:rPr lang="en-US" dirty="0" smtClean="0">
                  <a:solidFill>
                    <a:schemeClr val="bg1"/>
                  </a:solidFill>
                </a:rPr>
                <a:t>Fri</a:t>
              </a:r>
              <a:r>
                <a:rPr lang="pl-PL" dirty="0" smtClean="0">
                  <a:solidFill>
                    <a:schemeClr val="bg1"/>
                  </a:solidFill>
                </a:rPr>
                <a:t>, 0</a:t>
              </a:r>
              <a:r>
                <a:rPr lang="en-US" dirty="0" smtClean="0">
                  <a:solidFill>
                    <a:schemeClr val="bg1"/>
                  </a:solidFill>
                </a:rPr>
                <a:t>9</a:t>
              </a:r>
              <a:r>
                <a:rPr lang="pl-PL" dirty="0" smtClean="0">
                  <a:solidFill>
                    <a:schemeClr val="bg1"/>
                  </a:solidFill>
                </a:rPr>
                <a:t> </a:t>
              </a:r>
              <a:r>
                <a:rPr lang="pl-PL" dirty="0">
                  <a:solidFill>
                    <a:schemeClr val="bg1"/>
                  </a:solidFill>
                </a:rPr>
                <a:t>Nov 2018 </a:t>
              </a:r>
              <a:endParaRPr lang="fa-IR" dirty="0">
                <a:solidFill>
                  <a:schemeClr val="bg1"/>
                </a:solidFill>
              </a:endParaRPr>
            </a:p>
          </p:txBody>
        </p:sp>
        <p:sp>
          <p:nvSpPr>
            <p:cNvPr id="15" name="TextBox 14"/>
            <p:cNvSpPr txBox="1"/>
            <p:nvPr/>
          </p:nvSpPr>
          <p:spPr>
            <a:xfrm>
              <a:off x="2056490" y="5406461"/>
              <a:ext cx="1866154" cy="369332"/>
            </a:xfrm>
            <a:prstGeom prst="rect">
              <a:avLst/>
            </a:prstGeom>
            <a:solidFill>
              <a:schemeClr val="tx2"/>
            </a:solidFill>
          </p:spPr>
          <p:txBody>
            <a:bodyPr wrap="square" rtlCol="1">
              <a:spAutoFit/>
            </a:bodyPr>
            <a:lstStyle/>
            <a:p>
              <a:r>
                <a:rPr lang="en-US" dirty="0" smtClean="0">
                  <a:solidFill>
                    <a:schemeClr val="bg1"/>
                  </a:solidFill>
                </a:rPr>
                <a:t>Thu</a:t>
              </a:r>
              <a:r>
                <a:rPr lang="pl-PL" dirty="0" smtClean="0">
                  <a:solidFill>
                    <a:schemeClr val="bg1"/>
                  </a:solidFill>
                </a:rPr>
                <a:t>, </a:t>
              </a:r>
              <a:r>
                <a:rPr lang="en-US" dirty="0" smtClean="0">
                  <a:solidFill>
                    <a:schemeClr val="bg1"/>
                  </a:solidFill>
                </a:rPr>
                <a:t>23</a:t>
              </a:r>
              <a:r>
                <a:rPr lang="pl-PL" dirty="0" smtClean="0">
                  <a:solidFill>
                    <a:schemeClr val="bg1"/>
                  </a:solidFill>
                </a:rPr>
                <a:t> </a:t>
              </a:r>
              <a:r>
                <a:rPr lang="en-US" dirty="0" smtClean="0">
                  <a:solidFill>
                    <a:schemeClr val="bg1"/>
                  </a:solidFill>
                </a:rPr>
                <a:t>Oct</a:t>
              </a:r>
              <a:r>
                <a:rPr lang="pl-PL" dirty="0" smtClean="0">
                  <a:solidFill>
                    <a:schemeClr val="bg1"/>
                  </a:solidFill>
                </a:rPr>
                <a:t> </a:t>
              </a:r>
              <a:r>
                <a:rPr lang="pl-PL" dirty="0">
                  <a:solidFill>
                    <a:schemeClr val="bg1"/>
                  </a:solidFill>
                </a:rPr>
                <a:t>2018 </a:t>
              </a:r>
              <a:endParaRPr lang="fa-IR" dirty="0">
                <a:solidFill>
                  <a:schemeClr val="bg1"/>
                </a:solidFill>
              </a:endParaRPr>
            </a:p>
          </p:txBody>
        </p:sp>
        <p:sp>
          <p:nvSpPr>
            <p:cNvPr id="17" name="TextBox 16"/>
            <p:cNvSpPr txBox="1"/>
            <p:nvPr/>
          </p:nvSpPr>
          <p:spPr>
            <a:xfrm>
              <a:off x="4373218" y="5462068"/>
              <a:ext cx="4863768" cy="369332"/>
            </a:xfrm>
            <a:prstGeom prst="rect">
              <a:avLst/>
            </a:prstGeom>
            <a:solidFill>
              <a:schemeClr val="tx1"/>
            </a:solidFill>
          </p:spPr>
          <p:txBody>
            <a:bodyPr wrap="square" rtlCol="1">
              <a:spAutoFit/>
            </a:bodyPr>
            <a:lstStyle/>
            <a:p>
              <a:pPr algn="ctr"/>
              <a:r>
                <a:rPr lang="en-US" dirty="0" smtClean="0">
                  <a:solidFill>
                    <a:schemeClr val="bg1"/>
                  </a:solidFill>
                </a:rPr>
                <a:t>Time series of EUR/USD log return rate</a:t>
              </a:r>
              <a:endParaRPr lang="fa-IR" dirty="0">
                <a:solidFill>
                  <a:schemeClr val="bg1"/>
                </a:solidFill>
              </a:endParaRPr>
            </a:p>
          </p:txBody>
        </p:sp>
        <p:sp>
          <p:nvSpPr>
            <p:cNvPr id="21" name="Isosceles Triangle 20"/>
            <p:cNvSpPr/>
            <p:nvPr/>
          </p:nvSpPr>
          <p:spPr>
            <a:xfrm flipV="1">
              <a:off x="2651795" y="5187894"/>
              <a:ext cx="337772" cy="26441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sp>
          <p:nvSpPr>
            <p:cNvPr id="23" name="Isosceles Triangle 22"/>
            <p:cNvSpPr/>
            <p:nvPr/>
          </p:nvSpPr>
          <p:spPr>
            <a:xfrm>
              <a:off x="5556849" y="3373974"/>
              <a:ext cx="257216" cy="227699"/>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a:p>
          </p:txBody>
        </p:sp>
      </p:grpSp>
      <p:sp>
        <p:nvSpPr>
          <p:cNvPr id="25" name="Slide Number Placeholder 10"/>
          <p:cNvSpPr>
            <a:spLocks noGrp="1"/>
          </p:cNvSpPr>
          <p:nvPr>
            <p:ph type="sldNum" sz="quarter" idx="12"/>
          </p:nvPr>
        </p:nvSpPr>
        <p:spPr>
          <a:xfrm>
            <a:off x="174336" y="6287565"/>
            <a:ext cx="2743200" cy="365125"/>
          </a:xfrm>
        </p:spPr>
        <p:txBody>
          <a:bodyPr/>
          <a:lstStyle/>
          <a:p>
            <a:r>
              <a:rPr lang="fa-IR" sz="1600" b="1" dirty="0" smtClean="0">
                <a:solidFill>
                  <a:schemeClr val="accent6">
                    <a:lumMod val="50000"/>
                  </a:schemeClr>
                </a:solidFill>
                <a:cs typeface="B Titr" panose="00000700000000000000" pitchFamily="2" charset="-78"/>
              </a:rPr>
              <a:t>21</a:t>
            </a:r>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602046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5651117"/>
            <a:ext cx="12655107" cy="1243805"/>
            <a:chOff x="-129190" y="5122556"/>
            <a:chExt cx="12655107" cy="1847734"/>
          </a:xfrm>
        </p:grpSpPr>
        <p:grpSp>
          <p:nvGrpSpPr>
            <p:cNvPr id="4" name="Group 3"/>
            <p:cNvGrpSpPr/>
            <p:nvPr/>
          </p:nvGrpSpPr>
          <p:grpSpPr>
            <a:xfrm>
              <a:off x="-129190" y="5632173"/>
              <a:ext cx="12076680" cy="12258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67838" y="3609014"/>
                <a:ext cx="8320805" cy="21366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10533" y="5122556"/>
              <a:ext cx="1615384" cy="1847734"/>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12" name="Isosceles Triangle 11"/>
          <p:cNvSpPr/>
          <p:nvPr/>
        </p:nvSpPr>
        <p:spPr>
          <a:xfrm>
            <a:off x="2860959" y="1389066"/>
            <a:ext cx="257216" cy="227699"/>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fa-IR"/>
          </a:p>
        </p:txBody>
      </p:sp>
      <p:graphicFrame>
        <p:nvGraphicFramePr>
          <p:cNvPr id="25" name="Chart 24"/>
          <p:cNvGraphicFramePr>
            <a:graphicFrameLocks/>
          </p:cNvGraphicFramePr>
          <p:nvPr>
            <p:extLst>
              <p:ext uri="{D42A27DB-BD31-4B8C-83A1-F6EECF244321}">
                <p14:modId xmlns:p14="http://schemas.microsoft.com/office/powerpoint/2010/main" val="1389312202"/>
              </p:ext>
            </p:extLst>
          </p:nvPr>
        </p:nvGraphicFramePr>
        <p:xfrm>
          <a:off x="449827" y="712212"/>
          <a:ext cx="8270181" cy="18091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extLst>
              <p:ext uri="{D42A27DB-BD31-4B8C-83A1-F6EECF244321}">
                <p14:modId xmlns:p14="http://schemas.microsoft.com/office/powerpoint/2010/main" val="1867589494"/>
              </p:ext>
            </p:extLst>
          </p:nvPr>
        </p:nvGraphicFramePr>
        <p:xfrm>
          <a:off x="-1059167" y="3334106"/>
          <a:ext cx="11969700" cy="2550892"/>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p:cNvSpPr txBox="1"/>
          <p:nvPr/>
        </p:nvSpPr>
        <p:spPr>
          <a:xfrm>
            <a:off x="1444624" y="1004939"/>
            <a:ext cx="1544943" cy="369332"/>
          </a:xfrm>
          <a:prstGeom prst="rect">
            <a:avLst/>
          </a:prstGeom>
          <a:solidFill>
            <a:schemeClr val="accent6">
              <a:lumMod val="75000"/>
            </a:schemeClr>
          </a:solidFill>
        </p:spPr>
        <p:txBody>
          <a:bodyPr wrap="square" rtlCol="1">
            <a:spAutoFit/>
          </a:bodyPr>
          <a:lstStyle/>
          <a:p>
            <a:r>
              <a:rPr lang="en-US" dirty="0" smtClean="0">
                <a:solidFill>
                  <a:schemeClr val="bg1"/>
                </a:solidFill>
              </a:rPr>
              <a:t>17</a:t>
            </a:r>
            <a:r>
              <a:rPr lang="pl-PL" dirty="0" smtClean="0">
                <a:solidFill>
                  <a:schemeClr val="bg1"/>
                </a:solidFill>
              </a:rPr>
              <a:t> </a:t>
            </a:r>
            <a:r>
              <a:rPr lang="en-US" dirty="0" smtClean="0">
                <a:solidFill>
                  <a:schemeClr val="bg1"/>
                </a:solidFill>
              </a:rPr>
              <a:t>Oct</a:t>
            </a:r>
            <a:r>
              <a:rPr lang="pl-PL" dirty="0" smtClean="0">
                <a:solidFill>
                  <a:schemeClr val="bg1"/>
                </a:solidFill>
              </a:rPr>
              <a:t> </a:t>
            </a:r>
            <a:r>
              <a:rPr lang="pl-PL" dirty="0">
                <a:solidFill>
                  <a:schemeClr val="bg1"/>
                </a:solidFill>
              </a:rPr>
              <a:t>2018 </a:t>
            </a:r>
            <a:endParaRPr lang="fa-IR" dirty="0">
              <a:solidFill>
                <a:schemeClr val="bg1"/>
              </a:solidFill>
            </a:endParaRPr>
          </a:p>
        </p:txBody>
      </p:sp>
      <p:sp>
        <p:nvSpPr>
          <p:cNvPr id="34" name="TextBox 33"/>
          <p:cNvSpPr txBox="1"/>
          <p:nvPr/>
        </p:nvSpPr>
        <p:spPr>
          <a:xfrm>
            <a:off x="1639652" y="3334106"/>
            <a:ext cx="1544943" cy="369332"/>
          </a:xfrm>
          <a:prstGeom prst="rect">
            <a:avLst/>
          </a:prstGeom>
          <a:solidFill>
            <a:schemeClr val="accent6">
              <a:lumMod val="75000"/>
            </a:schemeClr>
          </a:solidFill>
        </p:spPr>
        <p:txBody>
          <a:bodyPr wrap="square" rtlCol="1">
            <a:spAutoFit/>
          </a:bodyPr>
          <a:lstStyle/>
          <a:p>
            <a:r>
              <a:rPr lang="en-US" dirty="0" smtClean="0">
                <a:solidFill>
                  <a:schemeClr val="bg1"/>
                </a:solidFill>
              </a:rPr>
              <a:t>19</a:t>
            </a:r>
            <a:r>
              <a:rPr lang="pl-PL" dirty="0" smtClean="0">
                <a:solidFill>
                  <a:schemeClr val="bg1"/>
                </a:solidFill>
              </a:rPr>
              <a:t> </a:t>
            </a:r>
            <a:r>
              <a:rPr lang="en-US" dirty="0" smtClean="0">
                <a:solidFill>
                  <a:schemeClr val="bg1"/>
                </a:solidFill>
              </a:rPr>
              <a:t>Oct</a:t>
            </a:r>
            <a:r>
              <a:rPr lang="pl-PL" dirty="0" smtClean="0">
                <a:solidFill>
                  <a:schemeClr val="bg1"/>
                </a:solidFill>
              </a:rPr>
              <a:t> </a:t>
            </a:r>
            <a:r>
              <a:rPr lang="pl-PL" dirty="0">
                <a:solidFill>
                  <a:schemeClr val="bg1"/>
                </a:solidFill>
              </a:rPr>
              <a:t>2018 </a:t>
            </a:r>
            <a:endParaRPr lang="fa-IR" dirty="0">
              <a:solidFill>
                <a:schemeClr val="bg1"/>
              </a:solidFill>
            </a:endParaRPr>
          </a:p>
        </p:txBody>
      </p:sp>
      <p:sp>
        <p:nvSpPr>
          <p:cNvPr id="37" name="TextBox 36"/>
          <p:cNvSpPr txBox="1"/>
          <p:nvPr/>
        </p:nvSpPr>
        <p:spPr>
          <a:xfrm>
            <a:off x="5691353" y="876899"/>
            <a:ext cx="1544943" cy="369332"/>
          </a:xfrm>
          <a:prstGeom prst="rect">
            <a:avLst/>
          </a:prstGeom>
          <a:solidFill>
            <a:schemeClr val="accent6">
              <a:lumMod val="75000"/>
            </a:schemeClr>
          </a:solidFill>
        </p:spPr>
        <p:txBody>
          <a:bodyPr wrap="square" rtlCol="1">
            <a:spAutoFit/>
          </a:bodyPr>
          <a:lstStyle/>
          <a:p>
            <a:r>
              <a:rPr lang="en-US" dirty="0" smtClean="0">
                <a:solidFill>
                  <a:schemeClr val="bg1"/>
                </a:solidFill>
              </a:rPr>
              <a:t>15</a:t>
            </a:r>
            <a:r>
              <a:rPr lang="pl-PL" dirty="0" smtClean="0">
                <a:solidFill>
                  <a:schemeClr val="bg1"/>
                </a:solidFill>
              </a:rPr>
              <a:t> </a:t>
            </a:r>
            <a:r>
              <a:rPr lang="en-US" dirty="0" smtClean="0">
                <a:solidFill>
                  <a:schemeClr val="bg1"/>
                </a:solidFill>
              </a:rPr>
              <a:t>Nov</a:t>
            </a:r>
            <a:r>
              <a:rPr lang="pl-PL" dirty="0" smtClean="0">
                <a:solidFill>
                  <a:schemeClr val="bg1"/>
                </a:solidFill>
              </a:rPr>
              <a:t> </a:t>
            </a:r>
            <a:r>
              <a:rPr lang="pl-PL" dirty="0">
                <a:solidFill>
                  <a:schemeClr val="bg1"/>
                </a:solidFill>
              </a:rPr>
              <a:t>2018 </a:t>
            </a:r>
            <a:endParaRPr lang="fa-IR" dirty="0">
              <a:solidFill>
                <a:schemeClr val="bg1"/>
              </a:solidFill>
            </a:endParaRPr>
          </a:p>
        </p:txBody>
      </p:sp>
      <p:pic>
        <p:nvPicPr>
          <p:cNvPr id="39" name="Picture 38"/>
          <p:cNvPicPr>
            <a:picLocks noChangeAspect="1"/>
          </p:cNvPicPr>
          <p:nvPr/>
        </p:nvPicPr>
        <p:blipFill>
          <a:blip r:embed="rId7">
            <a:duotone>
              <a:schemeClr val="accent6">
                <a:shade val="45000"/>
                <a:satMod val="135000"/>
              </a:schemeClr>
              <a:prstClr val="white"/>
            </a:duotone>
          </a:blip>
          <a:stretch>
            <a:fillRect/>
          </a:stretch>
        </p:blipFill>
        <p:spPr>
          <a:xfrm>
            <a:off x="8881462" y="1237971"/>
            <a:ext cx="3082862" cy="1482828"/>
          </a:xfrm>
          <a:prstGeom prst="rect">
            <a:avLst/>
          </a:prstGeom>
        </p:spPr>
      </p:pic>
      <p:sp>
        <p:nvSpPr>
          <p:cNvPr id="40" name="TextBox 39"/>
          <p:cNvSpPr txBox="1"/>
          <p:nvPr/>
        </p:nvSpPr>
        <p:spPr>
          <a:xfrm>
            <a:off x="4925683" y="3361077"/>
            <a:ext cx="1544943" cy="369332"/>
          </a:xfrm>
          <a:prstGeom prst="rect">
            <a:avLst/>
          </a:prstGeom>
          <a:solidFill>
            <a:schemeClr val="accent6">
              <a:lumMod val="75000"/>
            </a:schemeClr>
          </a:solidFill>
        </p:spPr>
        <p:txBody>
          <a:bodyPr wrap="square" rtlCol="1">
            <a:spAutoFit/>
          </a:bodyPr>
          <a:lstStyle/>
          <a:p>
            <a:r>
              <a:rPr lang="en-US" dirty="0" smtClean="0">
                <a:solidFill>
                  <a:schemeClr val="bg1"/>
                </a:solidFill>
              </a:rPr>
              <a:t>16</a:t>
            </a:r>
            <a:r>
              <a:rPr lang="pl-PL" dirty="0" smtClean="0">
                <a:solidFill>
                  <a:schemeClr val="bg1"/>
                </a:solidFill>
              </a:rPr>
              <a:t> </a:t>
            </a:r>
            <a:r>
              <a:rPr lang="en-US" dirty="0" smtClean="0">
                <a:solidFill>
                  <a:schemeClr val="bg1"/>
                </a:solidFill>
              </a:rPr>
              <a:t>Nov</a:t>
            </a:r>
            <a:r>
              <a:rPr lang="pl-PL" dirty="0" smtClean="0">
                <a:solidFill>
                  <a:schemeClr val="bg1"/>
                </a:solidFill>
              </a:rPr>
              <a:t> </a:t>
            </a:r>
            <a:r>
              <a:rPr lang="pl-PL" dirty="0">
                <a:solidFill>
                  <a:schemeClr val="bg1"/>
                </a:solidFill>
              </a:rPr>
              <a:t>2018 </a:t>
            </a:r>
            <a:endParaRPr lang="fa-IR" dirty="0">
              <a:solidFill>
                <a:schemeClr val="bg1"/>
              </a:solidFill>
            </a:endParaRPr>
          </a:p>
        </p:txBody>
      </p:sp>
      <p:sp>
        <p:nvSpPr>
          <p:cNvPr id="17" name="TextBox 16"/>
          <p:cNvSpPr txBox="1"/>
          <p:nvPr/>
        </p:nvSpPr>
        <p:spPr>
          <a:xfrm>
            <a:off x="2860959" y="5506956"/>
            <a:ext cx="4863768" cy="369332"/>
          </a:xfrm>
          <a:prstGeom prst="rect">
            <a:avLst/>
          </a:prstGeom>
          <a:solidFill>
            <a:schemeClr val="tx1"/>
          </a:solidFill>
        </p:spPr>
        <p:txBody>
          <a:bodyPr wrap="square" rtlCol="1">
            <a:spAutoFit/>
          </a:bodyPr>
          <a:lstStyle/>
          <a:p>
            <a:pPr algn="ctr"/>
            <a:r>
              <a:rPr lang="en-US" dirty="0" smtClean="0">
                <a:solidFill>
                  <a:schemeClr val="bg1"/>
                </a:solidFill>
              </a:rPr>
              <a:t>Time series of EUR/USD volatility</a:t>
            </a:r>
            <a:endParaRPr lang="fa-IR" dirty="0">
              <a:solidFill>
                <a:schemeClr val="bg1"/>
              </a:solidFill>
            </a:endParaRPr>
          </a:p>
        </p:txBody>
      </p:sp>
      <p:sp>
        <p:nvSpPr>
          <p:cNvPr id="41" name="Rectangle 40"/>
          <p:cNvSpPr/>
          <p:nvPr/>
        </p:nvSpPr>
        <p:spPr>
          <a:xfrm>
            <a:off x="2634018" y="6098150"/>
            <a:ext cx="7959421" cy="707886"/>
          </a:xfrm>
          <a:prstGeom prst="rect">
            <a:avLst/>
          </a:prstGeom>
        </p:spPr>
        <p:txBody>
          <a:bodyPr wrap="square">
            <a:spAutoFit/>
          </a:bodyPr>
          <a:lstStyle/>
          <a:p>
            <a:pPr algn="r" rtl="1"/>
            <a:r>
              <a:rPr lang="fa-IR"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رویداد شناسایی شده در بازه </a:t>
            </a:r>
            <a:r>
              <a:rPr lang="fa-IR" sz="2000" dirty="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ی </a:t>
            </a:r>
            <a:r>
              <a:rPr lang="fa-IR"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8 </a:t>
            </a:r>
            <a:r>
              <a:rPr lang="fa-IR" sz="2000" dirty="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اکتبر تا 5 دسامبر راجع به </a:t>
            </a:r>
            <a:r>
              <a:rPr lang="en-US"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rPr>
              <a:t>Italy, Euro , Budget</a:t>
            </a:r>
            <a:endParaRPr lang="fa-IR" sz="2000" dirty="0" smtClean="0">
              <a:solidFill>
                <a:schemeClr val="accent2">
                  <a:lumMod val="20000"/>
                  <a:lumOff val="80000"/>
                </a:schemeClr>
              </a:solidFill>
              <a:latin typeface="Times New Roman" panose="02020603050405020304" pitchFamily="18" charset="0"/>
              <a:ea typeface="Calibri" panose="020F0502020204030204" pitchFamily="34" charset="0"/>
              <a:cs typeface="B Nazanin" panose="00000400000000000000" pitchFamily="2" charset="-78"/>
            </a:endParaRPr>
          </a:p>
          <a:p>
            <a:pPr algn="r" rtl="1"/>
            <a:r>
              <a:rPr lang="fa-IR" sz="2000" dirty="0" smtClean="0">
                <a:solidFill>
                  <a:schemeClr val="accent2">
                    <a:lumMod val="20000"/>
                    <a:lumOff val="80000"/>
                  </a:schemeClr>
                </a:solidFill>
                <a:latin typeface="Times New Roman" panose="02020603050405020304" pitchFamily="18" charset="0"/>
                <a:cs typeface="B Nazanin" panose="00000400000000000000" pitchFamily="2" charset="-78"/>
              </a:rPr>
              <a:t>تاثیر بر جفت ارز </a:t>
            </a:r>
            <a:r>
              <a:rPr lang="en-US" sz="2000" dirty="0" smtClean="0">
                <a:solidFill>
                  <a:schemeClr val="accent2">
                    <a:lumMod val="20000"/>
                    <a:lumOff val="80000"/>
                  </a:schemeClr>
                </a:solidFill>
                <a:latin typeface="Times New Roman" panose="02020603050405020304" pitchFamily="18" charset="0"/>
                <a:cs typeface="B Nazanin" panose="00000400000000000000" pitchFamily="2" charset="-78"/>
              </a:rPr>
              <a:t>EUR/USD</a:t>
            </a:r>
            <a:endParaRPr lang="fa-IR" sz="2000" dirty="0">
              <a:solidFill>
                <a:schemeClr val="accent2">
                  <a:lumMod val="20000"/>
                  <a:lumOff val="80000"/>
                </a:schemeClr>
              </a:solidFill>
            </a:endParaRPr>
          </a:p>
        </p:txBody>
      </p:sp>
      <p:sp>
        <p:nvSpPr>
          <p:cNvPr id="11" name="TextBox 10"/>
          <p:cNvSpPr txBox="1"/>
          <p:nvPr/>
        </p:nvSpPr>
        <p:spPr>
          <a:xfrm>
            <a:off x="1765464" y="2261167"/>
            <a:ext cx="5470832" cy="369332"/>
          </a:xfrm>
          <a:prstGeom prst="rect">
            <a:avLst/>
          </a:prstGeom>
          <a:solidFill>
            <a:schemeClr val="bg1"/>
          </a:solidFill>
        </p:spPr>
        <p:txBody>
          <a:bodyPr wrap="square" rtlCol="1">
            <a:spAutoFit/>
          </a:bodyPr>
          <a:lstStyle/>
          <a:p>
            <a:r>
              <a:rPr lang="en-US" dirty="0" smtClean="0"/>
              <a:t>time series of Temporal behavior of Italian Budget Event </a:t>
            </a:r>
            <a:endParaRPr lang="fa-IR" dirty="0"/>
          </a:p>
        </p:txBody>
      </p:sp>
      <p:sp>
        <p:nvSpPr>
          <p:cNvPr id="18" name="Slide Number Placeholder 10"/>
          <p:cNvSpPr>
            <a:spLocks noGrp="1"/>
          </p:cNvSpPr>
          <p:nvPr>
            <p:ph type="sldNum" sz="quarter" idx="12"/>
          </p:nvPr>
        </p:nvSpPr>
        <p:spPr>
          <a:xfrm>
            <a:off x="174336" y="6287565"/>
            <a:ext cx="2743200" cy="365125"/>
          </a:xfrm>
        </p:spPr>
        <p:txBody>
          <a:bodyPr/>
          <a:lstStyle/>
          <a:p>
            <a:r>
              <a:rPr lang="fa-IR" sz="1600" b="1" dirty="0" smtClean="0">
                <a:solidFill>
                  <a:schemeClr val="accent6">
                    <a:lumMod val="50000"/>
                  </a:schemeClr>
                </a:solidFill>
                <a:cs typeface="B Titr" panose="00000700000000000000" pitchFamily="2" charset="-78"/>
              </a:rPr>
              <a:t>22</a:t>
            </a:r>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8567579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8187126" y="3304369"/>
            <a:ext cx="3967784" cy="3437154"/>
            <a:chOff x="8120251" y="3038797"/>
            <a:chExt cx="3967784" cy="3437154"/>
          </a:xfrm>
        </p:grpSpPr>
        <p:sp>
          <p:nvSpPr>
            <p:cNvPr id="1049" name="Down Arrow 1048"/>
            <p:cNvSpPr/>
            <p:nvPr/>
          </p:nvSpPr>
          <p:spPr>
            <a:xfrm>
              <a:off x="10388542" y="4008576"/>
              <a:ext cx="1166409" cy="446807"/>
            </a:xfrm>
            <a:prstGeom prst="downArrow">
              <a:avLst>
                <a:gd name="adj1" fmla="val 50000"/>
                <a:gd name="adj2" fmla="val 57259"/>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grpSp>
          <p:nvGrpSpPr>
            <p:cNvPr id="90" name="Group 89"/>
            <p:cNvGrpSpPr/>
            <p:nvPr/>
          </p:nvGrpSpPr>
          <p:grpSpPr>
            <a:xfrm>
              <a:off x="8120251" y="3038797"/>
              <a:ext cx="3967784" cy="3437154"/>
              <a:chOff x="8120251" y="3038797"/>
              <a:chExt cx="3967784" cy="3437154"/>
            </a:xfrm>
          </p:grpSpPr>
          <p:grpSp>
            <p:nvGrpSpPr>
              <p:cNvPr id="87" name="Group 86"/>
              <p:cNvGrpSpPr/>
              <p:nvPr/>
            </p:nvGrpSpPr>
            <p:grpSpPr>
              <a:xfrm>
                <a:off x="8120251" y="3038797"/>
                <a:ext cx="3967784" cy="3437154"/>
                <a:chOff x="8120251" y="3038797"/>
                <a:chExt cx="3967784" cy="3437154"/>
              </a:xfrm>
            </p:grpSpPr>
            <mc:AlternateContent xmlns:mc="http://schemas.openxmlformats.org/markup-compatibility/2006" xmlns:a14="http://schemas.microsoft.com/office/drawing/2010/main">
              <mc:Choice Requires="a14">
                <p:sp>
                  <p:nvSpPr>
                    <p:cNvPr id="1027" name="Right Arrow 1026"/>
                    <p:cNvSpPr/>
                    <p:nvPr/>
                  </p:nvSpPr>
                  <p:spPr>
                    <a:xfrm>
                      <a:off x="8120251" y="4930832"/>
                      <a:ext cx="1343206" cy="1107998"/>
                    </a:xfrm>
                    <a:prstGeom prst="rightArrow">
                      <a:avLst>
                        <a:gd name="adj1" fmla="val 50000"/>
                        <a:gd name="adj2" fmla="val 29871"/>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r>
                            <a:rPr lang="en-US" sz="1050" b="1" i="1" smtClean="0">
                              <a:solidFill>
                                <a:schemeClr val="bg1"/>
                              </a:solidFill>
                              <a:latin typeface="Cambria Math" panose="02040503050406030204" pitchFamily="18" charset="0"/>
                            </a:rPr>
                            <m:t>𝒀</m:t>
                          </m:r>
                          <m:r>
                            <a:rPr lang="en-US" sz="1050" b="1" i="1" smtClean="0">
                              <a:solidFill>
                                <a:schemeClr val="bg1"/>
                              </a:solidFill>
                              <a:latin typeface="Cambria Math" panose="02040503050406030204" pitchFamily="18" charset="0"/>
                            </a:rPr>
                            <m:t>={</m:t>
                          </m:r>
                          <m:sSub>
                            <m:sSubPr>
                              <m:ctrlPr>
                                <a:rPr lang="en-US" sz="1050" b="1" i="1">
                                  <a:solidFill>
                                    <a:schemeClr val="bg1"/>
                                  </a:solidFill>
                                  <a:latin typeface="Cambria Math" panose="02040503050406030204" pitchFamily="18" charset="0"/>
                                </a:rPr>
                              </m:ctrlPr>
                            </m:sSubPr>
                            <m:e>
                              <m:r>
                                <a:rPr lang="en-US" sz="1050" b="1" i="1" smtClean="0">
                                  <a:solidFill>
                                    <a:schemeClr val="bg1"/>
                                  </a:solidFill>
                                  <a:latin typeface="Cambria Math" panose="02040503050406030204" pitchFamily="18" charset="0"/>
                                </a:rPr>
                                <m:t>𝒚</m:t>
                              </m:r>
                            </m:e>
                            <m:sub>
                              <m:r>
                                <a:rPr lang="en-US" sz="1050" b="1" i="1">
                                  <a:solidFill>
                                    <a:schemeClr val="bg1"/>
                                  </a:solidFill>
                                  <a:latin typeface="Cambria Math" panose="02040503050406030204" pitchFamily="18" charset="0"/>
                                </a:rPr>
                                <m:t>𝒕</m:t>
                              </m:r>
                            </m:sub>
                          </m:sSub>
                          <m:r>
                            <a:rPr lang="en-US" sz="1050" b="1" i="1">
                              <a:solidFill>
                                <a:schemeClr val="bg1"/>
                              </a:solidFill>
                              <a:latin typeface="Cambria Math" panose="02040503050406030204" pitchFamily="18" charset="0"/>
                            </a:rPr>
                            <m:t> :</m:t>
                          </m:r>
                          <m:r>
                            <a:rPr lang="en-US" sz="1050" b="1" i="1">
                              <a:solidFill>
                                <a:schemeClr val="bg1"/>
                              </a:solidFill>
                              <a:latin typeface="Cambria Math" panose="02040503050406030204" pitchFamily="18" charset="0"/>
                            </a:rPr>
                            <m:t>𝒕</m:t>
                          </m:r>
                          <m:r>
                            <a:rPr lang="en-US" sz="1050" b="1" i="1">
                              <a:solidFill>
                                <a:schemeClr val="bg1"/>
                              </a:solidFill>
                              <a:latin typeface="Cambria Math" panose="02040503050406030204" pitchFamily="18" charset="0"/>
                            </a:rPr>
                            <m:t> ∈</m:t>
                          </m:r>
                          <m:r>
                            <a:rPr lang="en-US" sz="1050" b="1" i="1">
                              <a:solidFill>
                                <a:schemeClr val="bg1"/>
                              </a:solidFill>
                              <a:latin typeface="Cambria Math" panose="02040503050406030204" pitchFamily="18" charset="0"/>
                              <a:ea typeface="Cambria Math" panose="02040503050406030204" pitchFamily="18" charset="0"/>
                            </a:rPr>
                            <m:t>𝑻</m:t>
                          </m:r>
                          <m:r>
                            <a:rPr lang="en-US" sz="1050" b="1" i="1" smtClean="0">
                              <a:solidFill>
                                <a:schemeClr val="bg1"/>
                              </a:solidFill>
                              <a:latin typeface="Cambria Math" panose="02040503050406030204" pitchFamily="18" charset="0"/>
                              <a:ea typeface="Cambria Math" panose="02040503050406030204" pitchFamily="18" charset="0"/>
                            </a:rPr>
                            <m:t> </m:t>
                          </m:r>
                          <m:r>
                            <a:rPr lang="en-US" sz="1050" b="1" i="1">
                              <a:solidFill>
                                <a:schemeClr val="bg1"/>
                              </a:solidFill>
                              <a:latin typeface="Cambria Math" panose="02040503050406030204" pitchFamily="18" charset="0"/>
                            </a:rPr>
                            <m:t>}</m:t>
                          </m:r>
                        </m:oMath>
                      </a14:m>
                      <a:r>
                        <a:rPr lang="en-US" sz="1050" b="1" dirty="0">
                          <a:solidFill>
                            <a:schemeClr val="bg1"/>
                          </a:solidFill>
                        </a:rPr>
                        <a:t> </a:t>
                      </a:r>
                      <a:endParaRPr lang="fa-IR" sz="1050" dirty="0">
                        <a:solidFill>
                          <a:schemeClr val="bg1"/>
                        </a:solidFill>
                      </a:endParaRPr>
                    </a:p>
                  </p:txBody>
                </p:sp>
              </mc:Choice>
              <mc:Fallback xmlns="">
                <p:sp>
                  <p:nvSpPr>
                    <p:cNvPr id="1027" name="Right Arrow 1026"/>
                    <p:cNvSpPr>
                      <a:spLocks noRot="1" noChangeAspect="1" noMove="1" noResize="1" noEditPoints="1" noAdjustHandles="1" noChangeArrowheads="1" noChangeShapeType="1" noTextEdit="1"/>
                    </p:cNvSpPr>
                    <p:nvPr/>
                  </p:nvSpPr>
                  <p:spPr>
                    <a:xfrm>
                      <a:off x="8120251" y="4930832"/>
                      <a:ext cx="1343206" cy="1107998"/>
                    </a:xfrm>
                    <a:prstGeom prst="rightArrow">
                      <a:avLst>
                        <a:gd name="adj1" fmla="val 50000"/>
                        <a:gd name="adj2" fmla="val 29871"/>
                      </a:avLst>
                    </a:prstGeom>
                    <a:blipFill>
                      <a:blip r:embed="rId3"/>
                      <a:stretch>
                        <a:fillRect/>
                      </a:stretch>
                    </a:blipFill>
                  </p:spPr>
                  <p:txBody>
                    <a:bodyPr/>
                    <a:lstStyle/>
                    <a:p>
                      <a:r>
                        <a:rPr lang="fa-IR">
                          <a:noFill/>
                        </a:rPr>
                        <a:t> </a:t>
                      </a:r>
                    </a:p>
                  </p:txBody>
                </p:sp>
              </mc:Fallback>
            </mc:AlternateContent>
            <p:pic>
              <p:nvPicPr>
                <p:cNvPr id="1028" name="Picture 1027"/>
                <p:cNvPicPr>
                  <a:picLocks noChangeAspect="1"/>
                </p:cNvPicPr>
                <p:nvPr/>
              </p:nvPicPr>
              <p:blipFill>
                <a:blip r:embed="rId4"/>
                <a:stretch>
                  <a:fillRect/>
                </a:stretch>
              </p:blipFill>
              <p:spPr>
                <a:xfrm>
                  <a:off x="9941492" y="3038797"/>
                  <a:ext cx="2146543" cy="893808"/>
                </a:xfrm>
                <a:prstGeom prst="rect">
                  <a:avLst/>
                </a:prstGeom>
              </p:spPr>
            </p:pic>
            <p:pic>
              <p:nvPicPr>
                <p:cNvPr id="1050" name="Picture 1049"/>
                <p:cNvPicPr>
                  <a:picLocks noChangeAspect="1"/>
                </p:cNvPicPr>
                <p:nvPr/>
              </p:nvPicPr>
              <p:blipFill>
                <a:blip r:embed="rId5"/>
                <a:stretch>
                  <a:fillRect/>
                </a:stretch>
              </p:blipFill>
              <p:spPr>
                <a:xfrm>
                  <a:off x="10489866" y="3988744"/>
                  <a:ext cx="980952" cy="219048"/>
                </a:xfrm>
                <a:prstGeom prst="rect">
                  <a:avLst/>
                </a:prstGeom>
              </p:spPr>
            </p:pic>
            <p:sp>
              <p:nvSpPr>
                <p:cNvPr id="38" name="Rounded Rectangle 37"/>
                <p:cNvSpPr/>
                <p:nvPr/>
              </p:nvSpPr>
              <p:spPr>
                <a:xfrm>
                  <a:off x="9463457" y="4493711"/>
                  <a:ext cx="2028271" cy="198224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sz="4000" b="1" dirty="0">
                    <a:solidFill>
                      <a:srgbClr val="002060"/>
                    </a:solidFill>
                  </a:endParaRPr>
                </a:p>
              </p:txBody>
            </p:sp>
          </p:grpSp>
          <p:sp>
            <p:nvSpPr>
              <p:cNvPr id="1057" name="TextBox 1056"/>
              <p:cNvSpPr txBox="1"/>
              <p:nvPr/>
            </p:nvSpPr>
            <p:spPr>
              <a:xfrm>
                <a:off x="9463457" y="5161665"/>
                <a:ext cx="1967271" cy="646331"/>
              </a:xfrm>
              <a:prstGeom prst="rect">
                <a:avLst/>
              </a:prstGeom>
              <a:noFill/>
            </p:spPr>
            <p:txBody>
              <a:bodyPr wrap="square" rtlCol="1">
                <a:spAutoFit/>
              </a:bodyPr>
              <a:lstStyle/>
              <a:p>
                <a:pPr algn="ctr"/>
                <a:r>
                  <a:rPr lang="en-US" b="1" i="1" dirty="0" smtClean="0">
                    <a:latin typeface="Cambria Math" panose="02040503050406030204" pitchFamily="18" charset="0"/>
                    <a:ea typeface="Cambria Math" panose="02040503050406030204" pitchFamily="18" charset="0"/>
                  </a:rPr>
                  <a:t>Time series predictive model</a:t>
                </a:r>
                <a:endParaRPr lang="fa-IR" b="1" i="1" dirty="0">
                  <a:latin typeface="Cambria Math" panose="02040503050406030204" pitchFamily="18" charset="0"/>
                  <a:ea typeface="Cambria Math" panose="02040503050406030204" pitchFamily="18" charset="0"/>
                </a:endParaRPr>
              </a:p>
            </p:txBody>
          </p:sp>
        </p:grpSp>
      </p:grpSp>
      <p:pic>
        <p:nvPicPr>
          <p:cNvPr id="21" name="Picture 20"/>
          <p:cNvPicPr>
            <a:picLocks noChangeAspect="1"/>
          </p:cNvPicPr>
          <p:nvPr/>
        </p:nvPicPr>
        <p:blipFill>
          <a:blip r:embed="rId6"/>
          <a:stretch>
            <a:fillRect/>
          </a:stretch>
        </p:blipFill>
        <p:spPr>
          <a:xfrm>
            <a:off x="157944" y="138744"/>
            <a:ext cx="1577614" cy="6784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p:cNvPicPr>
            <a:picLocks noChangeAspect="1"/>
          </p:cNvPicPr>
          <p:nvPr/>
        </p:nvPicPr>
        <p:blipFill>
          <a:blip r:embed="rId7"/>
          <a:stretch>
            <a:fillRect/>
          </a:stretch>
        </p:blipFill>
        <p:spPr>
          <a:xfrm>
            <a:off x="359103" y="505824"/>
            <a:ext cx="1653009" cy="7971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Content Placeholder 21"/>
          <p:cNvPicPr>
            <a:picLocks noGrp="1" noChangeAspect="1"/>
          </p:cNvPicPr>
          <p:nvPr>
            <p:ph idx="1"/>
          </p:nvPr>
        </p:nvPicPr>
        <p:blipFill>
          <a:blip r:embed="rId8"/>
          <a:stretch>
            <a:fillRect/>
          </a:stretch>
        </p:blipFill>
        <p:spPr>
          <a:xfrm>
            <a:off x="622767" y="1026966"/>
            <a:ext cx="1581355" cy="7369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mc:AlternateContent xmlns:mc="http://schemas.openxmlformats.org/markup-compatibility/2006" xmlns:a14="http://schemas.microsoft.com/office/drawing/2010/main">
        <mc:Choice Requires="a14">
          <p:sp>
            <p:nvSpPr>
              <p:cNvPr id="125" name="Right Arrow 124"/>
              <p:cNvSpPr/>
              <p:nvPr/>
            </p:nvSpPr>
            <p:spPr>
              <a:xfrm>
                <a:off x="10559" y="1613971"/>
                <a:ext cx="2193563" cy="1251458"/>
              </a:xfrm>
              <a:prstGeom prst="rightArrow">
                <a:avLst>
                  <a:gd name="adj1" fmla="val 50000"/>
                  <a:gd name="adj2" fmla="val 3057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nSpc>
                    <a:spcPct val="150000"/>
                  </a:lnSpc>
                </a:pPr>
                <a14:m>
                  <m:oMathPara xmlns:m="http://schemas.openxmlformats.org/officeDocument/2006/math">
                    <m:oMathParaPr>
                      <m:jc m:val="left"/>
                    </m:oMathParaPr>
                    <m:oMath xmlns:m="http://schemas.openxmlformats.org/officeDocument/2006/math">
                      <m:r>
                        <m:rPr>
                          <m:sty m:val="p"/>
                        </m:rPr>
                        <a:rPr lang="en-US" sz="1200" b="0" i="0" smtClean="0">
                          <a:solidFill>
                            <a:schemeClr val="bg1"/>
                          </a:solidFill>
                          <a:latin typeface="Cambria Math" panose="02040503050406030204" pitchFamily="18" charset="0"/>
                          <a:ea typeface="Cambria Math" panose="02040503050406030204" pitchFamily="18" charset="0"/>
                        </a:rPr>
                        <m:t>document</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vectorization</m:t>
                      </m:r>
                      <m:r>
                        <a:rPr lang="en-US" sz="1200" b="0" i="0" smtClean="0">
                          <a:solidFill>
                            <a:schemeClr val="bg1"/>
                          </a:solidFill>
                          <a:latin typeface="Cambria Math" panose="02040503050406030204" pitchFamily="18" charset="0"/>
                          <a:ea typeface="Cambria Math" panose="02040503050406030204" pitchFamily="18" charset="0"/>
                        </a:rPr>
                        <m:t> </m:t>
                      </m:r>
                      <m:r>
                        <m:rPr>
                          <m:sty m:val="p"/>
                        </m:rPr>
                        <a:rPr lang="en-US" sz="1200" b="0" i="0" smtClean="0">
                          <a:solidFill>
                            <a:schemeClr val="bg1"/>
                          </a:solidFill>
                          <a:latin typeface="Cambria Math" panose="02040503050406030204" pitchFamily="18" charset="0"/>
                          <a:ea typeface="Cambria Math" panose="02040503050406030204" pitchFamily="18" charset="0"/>
                        </a:rPr>
                        <m:t>scheme</m:t>
                      </m:r>
                    </m:oMath>
                  </m:oMathPara>
                </a14:m>
                <a:endParaRPr lang="fa-IR" sz="1200" dirty="0">
                  <a:solidFill>
                    <a:schemeClr val="bg1"/>
                  </a:solidFill>
                  <a:latin typeface="Cambria Math" panose="02040503050406030204" pitchFamily="18" charset="0"/>
                  <a:ea typeface="Cambria Math" panose="02040503050406030204" pitchFamily="18" charset="0"/>
                </a:endParaRPr>
              </a:p>
            </p:txBody>
          </p:sp>
        </mc:Choice>
        <mc:Fallback xmlns="">
          <p:sp>
            <p:nvSpPr>
              <p:cNvPr id="125" name="Right Arrow 124"/>
              <p:cNvSpPr>
                <a:spLocks noRot="1" noChangeAspect="1" noMove="1" noResize="1" noEditPoints="1" noAdjustHandles="1" noChangeArrowheads="1" noChangeShapeType="1" noTextEdit="1"/>
              </p:cNvSpPr>
              <p:nvPr/>
            </p:nvSpPr>
            <p:spPr>
              <a:xfrm>
                <a:off x="10559" y="1613971"/>
                <a:ext cx="2193563" cy="1251458"/>
              </a:xfrm>
              <a:prstGeom prst="rightArrow">
                <a:avLst>
                  <a:gd name="adj1" fmla="val 50000"/>
                  <a:gd name="adj2" fmla="val 30577"/>
                </a:avLst>
              </a:prstGeom>
              <a:blipFill>
                <a:blip r:embed="rId9"/>
                <a:stretch>
                  <a:fillRect r="-826"/>
                </a:stretch>
              </a:blipFill>
              <a:ln>
                <a:solidFill>
                  <a:srgbClr val="7030A0"/>
                </a:solidFill>
              </a:ln>
            </p:spPr>
            <p:txBody>
              <a:bodyPr/>
              <a:lstStyle/>
              <a:p>
                <a:r>
                  <a:rPr lang="fa-IR">
                    <a:noFill/>
                  </a:rPr>
                  <a:t> </a:t>
                </a:r>
              </a:p>
            </p:txBody>
          </p:sp>
        </mc:Fallback>
      </mc:AlternateContent>
      <p:grpSp>
        <p:nvGrpSpPr>
          <p:cNvPr id="85" name="Group 84"/>
          <p:cNvGrpSpPr/>
          <p:nvPr/>
        </p:nvGrpSpPr>
        <p:grpSpPr>
          <a:xfrm>
            <a:off x="148756" y="3836935"/>
            <a:ext cx="3471210" cy="1811665"/>
            <a:chOff x="148756" y="3836935"/>
            <a:chExt cx="3471210" cy="1811665"/>
          </a:xfrm>
        </p:grpSpPr>
        <p:grpSp>
          <p:nvGrpSpPr>
            <p:cNvPr id="84" name="Group 83"/>
            <p:cNvGrpSpPr/>
            <p:nvPr/>
          </p:nvGrpSpPr>
          <p:grpSpPr>
            <a:xfrm>
              <a:off x="148756" y="3836935"/>
              <a:ext cx="3471210" cy="1811665"/>
              <a:chOff x="148756" y="3836935"/>
              <a:chExt cx="3471210" cy="1811665"/>
            </a:xfrm>
          </p:grpSpPr>
          <p:grpSp>
            <p:nvGrpSpPr>
              <p:cNvPr id="116" name="Group 115"/>
              <p:cNvGrpSpPr/>
              <p:nvPr/>
            </p:nvGrpSpPr>
            <p:grpSpPr>
              <a:xfrm>
                <a:off x="148756" y="3903195"/>
                <a:ext cx="3471210" cy="1745405"/>
                <a:chOff x="6211223" y="447430"/>
                <a:chExt cx="2343670" cy="2436099"/>
              </a:xfrm>
            </p:grpSpPr>
            <p:sp>
              <p:nvSpPr>
                <p:cNvPr id="69" name="Can 68"/>
                <p:cNvSpPr/>
                <p:nvPr/>
              </p:nvSpPr>
              <p:spPr>
                <a:xfrm>
                  <a:off x="6211223" y="447430"/>
                  <a:ext cx="2036250" cy="2436099"/>
                </a:xfrm>
                <a:prstGeom prst="can">
                  <a:avLst/>
                </a:prstGeom>
              </p:spPr>
              <p:style>
                <a:lnRef idx="3">
                  <a:schemeClr val="lt1"/>
                </a:lnRef>
                <a:fillRef idx="1">
                  <a:schemeClr val="accent6"/>
                </a:fillRef>
                <a:effectRef idx="1">
                  <a:schemeClr val="accent6"/>
                </a:effectRef>
                <a:fontRef idx="minor">
                  <a:schemeClr val="lt1"/>
                </a:fontRef>
              </p:style>
              <p:txBody>
                <a:bodyPr rtlCol="1" anchor="ctr"/>
                <a:lstStyle/>
                <a:p>
                  <a:pPr algn="ctr"/>
                  <a:endParaRPr lang="fa-IR"/>
                </a:p>
              </p:txBody>
            </p:sp>
            <p:sp>
              <p:nvSpPr>
                <p:cNvPr id="70" name="TextBox 69"/>
                <p:cNvSpPr txBox="1"/>
                <p:nvPr/>
              </p:nvSpPr>
              <p:spPr>
                <a:xfrm>
                  <a:off x="6710723" y="566833"/>
                  <a:ext cx="1844170" cy="558442"/>
                </a:xfrm>
                <a:prstGeom prst="rect">
                  <a:avLst/>
                </a:prstGeom>
                <a:noFill/>
              </p:spPr>
              <p:txBody>
                <a:bodyPr wrap="square" rtlCol="1">
                  <a:spAutoFit/>
                </a:bodyPr>
                <a:lstStyle/>
                <a:p>
                  <a:r>
                    <a:rPr lang="en-US" sz="2000" dirty="0" smtClean="0">
                      <a:latin typeface="Adobe Arabic" panose="02040503050201020203" pitchFamily="18" charset="-78"/>
                      <a:cs typeface="Adobe Arabic" panose="02040503050201020203" pitchFamily="18" charset="-78"/>
                    </a:rPr>
                    <a:t> events pool (mind)</a:t>
                  </a:r>
                  <a:endParaRPr lang="fa-IR" sz="2000" dirty="0">
                    <a:latin typeface="Adobe Arabic" panose="02040503050201020203" pitchFamily="18" charset="-78"/>
                    <a:cs typeface="Adobe Arabic" panose="02040503050201020203" pitchFamily="18" charset="-78"/>
                  </a:endParaRPr>
                </a:p>
              </p:txBody>
            </p:sp>
            <p:pic>
              <p:nvPicPr>
                <p:cNvPr id="75" name="Picture 74"/>
                <p:cNvPicPr>
                  <a:picLocks noChangeAspect="1"/>
                </p:cNvPicPr>
                <p:nvPr/>
              </p:nvPicPr>
              <p:blipFill>
                <a:blip r:embed="rId10"/>
                <a:stretch>
                  <a:fillRect/>
                </a:stretch>
              </p:blipFill>
              <p:spPr>
                <a:xfrm>
                  <a:off x="6428892" y="1135017"/>
                  <a:ext cx="752785" cy="694422"/>
                </a:xfrm>
                <a:prstGeom prst="rect">
                  <a:avLst/>
                </a:prstGeom>
              </p:spPr>
            </p:pic>
            <p:pic>
              <p:nvPicPr>
                <p:cNvPr id="73" name="Picture 72"/>
                <p:cNvPicPr>
                  <a:picLocks noChangeAspect="1"/>
                </p:cNvPicPr>
                <p:nvPr/>
              </p:nvPicPr>
              <p:blipFill>
                <a:blip r:embed="rId11"/>
                <a:stretch>
                  <a:fillRect/>
                </a:stretch>
              </p:blipFill>
              <p:spPr>
                <a:xfrm>
                  <a:off x="6363960" y="1897323"/>
                  <a:ext cx="877444" cy="777043"/>
                </a:xfrm>
                <a:prstGeom prst="rect">
                  <a:avLst/>
                </a:prstGeom>
              </p:spPr>
            </p:pic>
          </p:grpSp>
          <p:cxnSp>
            <p:nvCxnSpPr>
              <p:cNvPr id="51" name="Straight Arrow Connector 50"/>
              <p:cNvCxnSpPr/>
              <p:nvPr/>
            </p:nvCxnSpPr>
            <p:spPr>
              <a:xfrm>
                <a:off x="2874260" y="3836935"/>
                <a:ext cx="0" cy="340491"/>
              </a:xfrm>
              <a:prstGeom prst="straightConnector1">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grpSp>
        <p:pic>
          <p:nvPicPr>
            <p:cNvPr id="1048" name="Picture 1047"/>
            <p:cNvPicPr>
              <a:picLocks noChangeAspect="1"/>
            </p:cNvPicPr>
            <p:nvPr/>
          </p:nvPicPr>
          <p:blipFill>
            <a:blip r:embed="rId12"/>
            <a:stretch>
              <a:fillRect/>
            </a:stretch>
          </p:blipFill>
          <p:spPr>
            <a:xfrm>
              <a:off x="1735558" y="4528677"/>
              <a:ext cx="1155806" cy="762381"/>
            </a:xfrm>
            <a:prstGeom prst="rect">
              <a:avLst/>
            </a:prstGeom>
          </p:spPr>
        </p:pic>
      </p:grpSp>
      <p:grpSp>
        <p:nvGrpSpPr>
          <p:cNvPr id="86" name="Group 85"/>
          <p:cNvGrpSpPr/>
          <p:nvPr/>
        </p:nvGrpSpPr>
        <p:grpSpPr>
          <a:xfrm>
            <a:off x="1231387" y="4595845"/>
            <a:ext cx="6950293" cy="2103599"/>
            <a:chOff x="1231387" y="4595845"/>
            <a:chExt cx="6950293" cy="2103599"/>
          </a:xfrm>
        </p:grpSpPr>
        <p:grpSp>
          <p:nvGrpSpPr>
            <p:cNvPr id="56" name="Group 55"/>
            <p:cNvGrpSpPr/>
            <p:nvPr/>
          </p:nvGrpSpPr>
          <p:grpSpPr>
            <a:xfrm>
              <a:off x="3455949" y="4595845"/>
              <a:ext cx="4725731" cy="2103599"/>
              <a:chOff x="7137755" y="2706908"/>
              <a:chExt cx="3965956" cy="1207905"/>
            </a:xfrm>
          </p:grpSpPr>
          <p:sp>
            <p:nvSpPr>
              <p:cNvPr id="23" name="Rounded Rectangle 22"/>
              <p:cNvSpPr/>
              <p:nvPr/>
            </p:nvSpPr>
            <p:spPr>
              <a:xfrm>
                <a:off x="7160270" y="2706908"/>
                <a:ext cx="3943441" cy="12079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sz="4000" b="1" dirty="0">
                  <a:solidFill>
                    <a:srgbClr val="002060"/>
                  </a:solidFill>
                </a:endParaRPr>
              </a:p>
            </p:txBody>
          </p:sp>
          <p:sp>
            <p:nvSpPr>
              <p:cNvPr id="33" name="TextBox 32"/>
              <p:cNvSpPr txBox="1"/>
              <p:nvPr/>
            </p:nvSpPr>
            <p:spPr>
              <a:xfrm>
                <a:off x="7137755" y="2797598"/>
                <a:ext cx="3726057" cy="186760"/>
              </a:xfrm>
              <a:prstGeom prst="rect">
                <a:avLst/>
              </a:prstGeom>
              <a:noFill/>
            </p:spPr>
            <p:txBody>
              <a:bodyPr wrap="square" rtlCol="1">
                <a:spAutoFit/>
              </a:bodyPr>
              <a:lstStyle/>
              <a:p>
                <a:pPr algn="ctr"/>
                <a:r>
                  <a:rPr lang="en-US" sz="2400" b="1" dirty="0" smtClean="0">
                    <a:latin typeface="Adobe Arabic" panose="02040503050201020203" pitchFamily="18" charset="-78"/>
                    <a:cs typeface="Adobe Arabic" panose="02040503050201020203" pitchFamily="18" charset="-78"/>
                  </a:rPr>
                  <a:t>Modeling the time series of news strength</a:t>
                </a:r>
                <a:endParaRPr lang="fa-IR" sz="2400" b="1" dirty="0">
                  <a:latin typeface="Adobe Arabic" panose="02040503050201020203" pitchFamily="18" charset="-78"/>
                  <a:cs typeface="Adobe Arabic" panose="02040503050201020203" pitchFamily="18" charset="-78"/>
                </a:endParaRPr>
              </a:p>
            </p:txBody>
          </p:sp>
        </p:grpSp>
        <p:sp>
          <p:nvSpPr>
            <p:cNvPr id="81" name="Can 80"/>
            <p:cNvSpPr/>
            <p:nvPr/>
          </p:nvSpPr>
          <p:spPr>
            <a:xfrm>
              <a:off x="1231387" y="5731641"/>
              <a:ext cx="1324303" cy="96780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r>
                <a:rPr lang="en-US" dirty="0" err="1" smtClean="0">
                  <a:solidFill>
                    <a:schemeClr val="tx1"/>
                  </a:solidFill>
                  <a:latin typeface="Adobe Arabic" panose="02040503050201020203" pitchFamily="18" charset="-78"/>
                  <a:cs typeface="Adobe Arabic" panose="02040503050201020203" pitchFamily="18" charset="-78"/>
                </a:rPr>
                <a:t>Sentiwordnet</a:t>
              </a:r>
              <a:endParaRPr lang="fa-IR" dirty="0">
                <a:solidFill>
                  <a:schemeClr val="tx1"/>
                </a:solidFill>
                <a:latin typeface="Adobe Arabic" panose="02040503050201020203" pitchFamily="18" charset="-78"/>
                <a:cs typeface="Adobe Arabic" panose="02040503050201020203" pitchFamily="18" charset="-78"/>
              </a:endParaRPr>
            </a:p>
          </p:txBody>
        </p:sp>
        <p:cxnSp>
          <p:nvCxnSpPr>
            <p:cNvPr id="124" name="Straight Arrow Connector 123"/>
            <p:cNvCxnSpPr/>
            <p:nvPr/>
          </p:nvCxnSpPr>
          <p:spPr>
            <a:xfrm flipV="1">
              <a:off x="3173055" y="4833478"/>
              <a:ext cx="286574" cy="2570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a:off x="2555690" y="6215542"/>
              <a:ext cx="886742"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ounded Rectangle 1"/>
                <p:cNvSpPr/>
                <p:nvPr/>
              </p:nvSpPr>
              <p:spPr>
                <a:xfrm>
                  <a:off x="3535647" y="5236971"/>
                  <a:ext cx="4483168" cy="11637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chemeClr val="tx1"/>
                      </a:solidFill>
                      <a:latin typeface="Cambria Math" panose="02040503050406030204" pitchFamily="18" charset="0"/>
                      <a:ea typeface="Cambria Math" panose="02040503050406030204" pitchFamily="18" charset="0"/>
                    </a:rPr>
                    <a:t>News Strength </a:t>
                  </a:r>
                  <a14:m>
                    <m:oMath xmlns:m="http://schemas.openxmlformats.org/officeDocument/2006/math">
                      <m:r>
                        <a:rPr lang="en-US" sz="1400" i="1" smtClean="0">
                          <a:solidFill>
                            <a:schemeClr val="tx1"/>
                          </a:solidFill>
                          <a:latin typeface="Cambria Math" panose="02040503050406030204" pitchFamily="18" charset="0"/>
                          <a:ea typeface="Cambria Math" panose="02040503050406030204" pitchFamily="18" charset="0"/>
                        </a:rPr>
                        <m:t>∝</m:t>
                      </m:r>
                      <m:r>
                        <a:rPr lang="en-US" sz="1400" b="0" i="1" smtClean="0">
                          <a:solidFill>
                            <a:schemeClr val="tx1"/>
                          </a:solidFill>
                          <a:latin typeface="Cambria Math" panose="02040503050406030204" pitchFamily="18" charset="0"/>
                          <a:ea typeface="Cambria Math" panose="02040503050406030204" pitchFamily="18" charset="0"/>
                        </a:rPr>
                        <m:t> </m:t>
                      </m:r>
                      <m:nary>
                        <m:naryPr>
                          <m:chr m:val="∑"/>
                          <m:subHide m:val="on"/>
                          <m:supHide m:val="on"/>
                          <m:ctrlPr>
                            <a:rPr lang="en-US" sz="1400" b="0" i="1" smtClean="0">
                              <a:solidFill>
                                <a:schemeClr val="tx1"/>
                              </a:solidFill>
                              <a:latin typeface="Cambria Math" panose="02040503050406030204" pitchFamily="18" charset="0"/>
                              <a:ea typeface="Cambria Math" panose="02040503050406030204" pitchFamily="18" charset="0"/>
                            </a:rPr>
                          </m:ctrlPr>
                        </m:naryPr>
                        <m:sub/>
                        <m:sup/>
                        <m:e>
                          <m:r>
                            <a:rPr lang="en-US" sz="1400" b="0" i="1" smtClean="0">
                              <a:solidFill>
                                <a:schemeClr val="tx1"/>
                              </a:solidFill>
                              <a:latin typeface="Cambria Math" panose="02040503050406030204" pitchFamily="18" charset="0"/>
                              <a:ea typeface="Cambria Math" panose="02040503050406030204" pitchFamily="18" charset="0"/>
                            </a:rPr>
                            <m:t>𝑠𝑖𝑔𝑛𝑖𝑓𝑖𝑐𝑎𝑛𝑐𝑒</m:t>
                          </m:r>
                          <m:r>
                            <a:rPr lang="en-US" sz="1400" b="0" i="1" smtClean="0">
                              <a:solidFill>
                                <a:schemeClr val="tx1"/>
                              </a:solidFill>
                              <a:latin typeface="Cambria Math" panose="02040503050406030204" pitchFamily="18" charset="0"/>
                              <a:ea typeface="Cambria Math" panose="02040503050406030204" pitchFamily="18" charset="0"/>
                            </a:rPr>
                            <m:t> (</m:t>
                          </m:r>
                          <m:r>
                            <a:rPr lang="en-US" sz="1400" b="0" i="1" smtClean="0">
                              <a:solidFill>
                                <a:schemeClr val="tx1"/>
                              </a:solidFill>
                              <a:latin typeface="Cambria Math" panose="02040503050406030204" pitchFamily="18" charset="0"/>
                              <a:ea typeface="Cambria Math" panose="02040503050406030204" pitchFamily="18" charset="0"/>
                            </a:rPr>
                            <m:t>𝑒𝑣𝑒𝑛𝑡</m:t>
                          </m:r>
                          <m:r>
                            <a:rPr lang="en-US" sz="1400" b="0" i="1" smtClean="0">
                              <a:solidFill>
                                <a:schemeClr val="tx1"/>
                              </a:solidFill>
                              <a:latin typeface="Cambria Math" panose="02040503050406030204" pitchFamily="18" charset="0"/>
                              <a:ea typeface="Cambria Math" panose="02040503050406030204" pitchFamily="18" charset="0"/>
                            </a:rPr>
                            <m:t>)</m:t>
                          </m:r>
                        </m:e>
                      </m:nary>
                    </m:oMath>
                  </a14:m>
                  <a:r>
                    <a:rPr lang="en-US" sz="1400" dirty="0" smtClean="0">
                      <a:solidFill>
                        <a:schemeClr val="tx1"/>
                      </a:solidFill>
                      <a:latin typeface="Cambria Math" panose="02040503050406030204" pitchFamily="18" charset="0"/>
                      <a:ea typeface="Cambria Math" panose="02040503050406030204" pitchFamily="18" charset="0"/>
                    </a:rPr>
                    <a:t>. Sentiment(</a:t>
                  </a:r>
                  <a14:m>
                    <m:oMath xmlns:m="http://schemas.openxmlformats.org/officeDocument/2006/math">
                      <m:r>
                        <a:rPr lang="en-US" sz="1400" i="1" dirty="0" smtClean="0">
                          <a:solidFill>
                            <a:schemeClr val="tx1"/>
                          </a:solidFill>
                          <a:latin typeface="Cambria Math" panose="02040503050406030204" pitchFamily="18" charset="0"/>
                          <a:ea typeface="Cambria Math" panose="02040503050406030204" pitchFamily="18" charset="0"/>
                        </a:rPr>
                        <m:t>𝑒</m:t>
                      </m:r>
                      <m:r>
                        <a:rPr lang="en-US" sz="1400" b="0" i="1" dirty="0" smtClean="0">
                          <a:solidFill>
                            <a:schemeClr val="tx1"/>
                          </a:solidFill>
                          <a:latin typeface="Cambria Math" panose="02040503050406030204" pitchFamily="18" charset="0"/>
                          <a:ea typeface="Cambria Math" panose="02040503050406030204" pitchFamily="18" charset="0"/>
                        </a:rPr>
                        <m:t>𝑣𝑒𝑛𝑡</m:t>
                      </m:r>
                    </m:oMath>
                  </a14:m>
                  <a:r>
                    <a:rPr lang="en-US" sz="1400" dirty="0" smtClean="0">
                      <a:solidFill>
                        <a:schemeClr val="tx1"/>
                      </a:solidFill>
                      <a:latin typeface="Cambria Math" panose="02040503050406030204" pitchFamily="18" charset="0"/>
                      <a:ea typeface="Cambria Math" panose="02040503050406030204" pitchFamily="18" charset="0"/>
                    </a:rPr>
                    <a:t>)</a:t>
                  </a:r>
                </a:p>
              </p:txBody>
            </p:sp>
          </mc:Choice>
          <mc:Fallback xmlns="">
            <p:sp>
              <p:nvSpPr>
                <p:cNvPr id="2" name="Rounded Rectangle 1"/>
                <p:cNvSpPr>
                  <a:spLocks noRot="1" noChangeAspect="1" noMove="1" noResize="1" noEditPoints="1" noAdjustHandles="1" noChangeArrowheads="1" noChangeShapeType="1" noTextEdit="1"/>
                </p:cNvSpPr>
                <p:nvPr/>
              </p:nvSpPr>
              <p:spPr>
                <a:xfrm>
                  <a:off x="3535647" y="5236971"/>
                  <a:ext cx="4483168" cy="1163702"/>
                </a:xfrm>
                <a:prstGeom prst="roundRect">
                  <a:avLst/>
                </a:prstGeom>
                <a:blipFill>
                  <a:blip r:embed="rId13"/>
                  <a:stretch>
                    <a:fillRect/>
                  </a:stretch>
                </a:blipFill>
              </p:spPr>
              <p:txBody>
                <a:bodyPr/>
                <a:lstStyle/>
                <a:p>
                  <a:r>
                    <a:rPr lang="fa-IR">
                      <a:noFill/>
                    </a:rPr>
                    <a:t> </a:t>
                  </a:r>
                </a:p>
              </p:txBody>
            </p:sp>
          </mc:Fallback>
        </mc:AlternateContent>
      </p:grpSp>
      <p:grpSp>
        <p:nvGrpSpPr>
          <p:cNvPr id="93" name="Group 92"/>
          <p:cNvGrpSpPr/>
          <p:nvPr/>
        </p:nvGrpSpPr>
        <p:grpSpPr>
          <a:xfrm>
            <a:off x="3745438" y="-68633"/>
            <a:ext cx="4772431" cy="1690567"/>
            <a:chOff x="4469892" y="-233975"/>
            <a:chExt cx="4772431" cy="1690567"/>
          </a:xfrm>
        </p:grpSpPr>
        <p:cxnSp>
          <p:nvCxnSpPr>
            <p:cNvPr id="110" name="Straight Arrow Connector 109"/>
            <p:cNvCxnSpPr/>
            <p:nvPr/>
          </p:nvCxnSpPr>
          <p:spPr>
            <a:xfrm>
              <a:off x="4715665" y="1103166"/>
              <a:ext cx="21474" cy="353426"/>
            </a:xfrm>
            <a:prstGeom prst="straightConnector1">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grpSp>
          <p:nvGrpSpPr>
            <p:cNvPr id="66" name="Group 65"/>
            <p:cNvGrpSpPr/>
            <p:nvPr/>
          </p:nvGrpSpPr>
          <p:grpSpPr>
            <a:xfrm>
              <a:off x="4469892" y="-233975"/>
              <a:ext cx="4772431" cy="1423893"/>
              <a:chOff x="4280453" y="138744"/>
              <a:chExt cx="4772431" cy="1423893"/>
            </a:xfrm>
          </p:grpSpPr>
          <p:grpSp>
            <p:nvGrpSpPr>
              <p:cNvPr id="102" name="Group 101"/>
              <p:cNvGrpSpPr/>
              <p:nvPr/>
            </p:nvGrpSpPr>
            <p:grpSpPr>
              <a:xfrm>
                <a:off x="4280453" y="138744"/>
                <a:ext cx="2632685" cy="1423893"/>
                <a:chOff x="3962729" y="-20737"/>
                <a:chExt cx="2153489" cy="1166540"/>
              </a:xfrm>
            </p:grpSpPr>
            <p:sp>
              <p:nvSpPr>
                <p:cNvPr id="16" name="Can 15"/>
                <p:cNvSpPr/>
                <p:nvPr/>
              </p:nvSpPr>
              <p:spPr>
                <a:xfrm>
                  <a:off x="3962729" y="14420"/>
                  <a:ext cx="1520672" cy="1131383"/>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en-US" sz="1700" dirty="0">
                    <a:solidFill>
                      <a:schemeClr val="tx1"/>
                    </a:solidFill>
                    <a:latin typeface="Adobe Arabic" panose="02040503050201020203" pitchFamily="18" charset="-78"/>
                    <a:cs typeface="Adobe Arabic" panose="02040503050201020203" pitchFamily="18" charset="-78"/>
                  </a:endParaRPr>
                </a:p>
              </p:txBody>
            </p:sp>
            <p:sp>
              <p:nvSpPr>
                <p:cNvPr id="76" name="TextBox 75"/>
                <p:cNvSpPr txBox="1"/>
                <p:nvPr/>
              </p:nvSpPr>
              <p:spPr>
                <a:xfrm>
                  <a:off x="4272048" y="-20737"/>
                  <a:ext cx="1844170" cy="369332"/>
                </a:xfrm>
                <a:prstGeom prst="rect">
                  <a:avLst/>
                </a:prstGeom>
                <a:noFill/>
              </p:spPr>
              <p:txBody>
                <a:bodyPr wrap="square" rtlCol="1">
                  <a:spAutoFit/>
                </a:bodyPr>
                <a:lstStyle/>
                <a:p>
                  <a:r>
                    <a:rPr lang="en-US" dirty="0" smtClean="0">
                      <a:latin typeface="Adobe Arabic" panose="02040503050201020203" pitchFamily="18" charset="-78"/>
                      <a:cs typeface="Adobe Arabic" panose="02040503050201020203" pitchFamily="18" charset="-78"/>
                    </a:rPr>
                    <a:t>Semantic topics</a:t>
                  </a:r>
                  <a:endParaRPr lang="fa-IR" dirty="0">
                    <a:latin typeface="Adobe Arabic" panose="02040503050201020203" pitchFamily="18" charset="-78"/>
                    <a:cs typeface="Adobe Arabic" panose="02040503050201020203" pitchFamily="18" charset="-78"/>
                  </a:endParaRPr>
                </a:p>
              </p:txBody>
            </p:sp>
          </p:grpSp>
          <p:cxnSp>
            <p:nvCxnSpPr>
              <p:cNvPr id="141" name="Straight Arrow Connector 140"/>
              <p:cNvCxnSpPr/>
              <p:nvPr/>
            </p:nvCxnSpPr>
            <p:spPr>
              <a:xfrm flipH="1">
                <a:off x="6148401" y="784225"/>
                <a:ext cx="949051" cy="32975"/>
              </a:xfrm>
              <a:prstGeom prst="straightConnector1">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grpSp>
            <p:nvGrpSpPr>
              <p:cNvPr id="4" name="Group 3"/>
              <p:cNvGrpSpPr/>
              <p:nvPr/>
            </p:nvGrpSpPr>
            <p:grpSpPr>
              <a:xfrm>
                <a:off x="6899886" y="223035"/>
                <a:ext cx="2152998" cy="1119972"/>
                <a:chOff x="5029766" y="415076"/>
                <a:chExt cx="3515565" cy="1997337"/>
              </a:xfrm>
            </p:grpSpPr>
            <p:sp>
              <p:nvSpPr>
                <p:cNvPr id="44" name="Rounded Rectangle 43"/>
                <p:cNvSpPr/>
                <p:nvPr/>
              </p:nvSpPr>
              <p:spPr>
                <a:xfrm>
                  <a:off x="5381549" y="415076"/>
                  <a:ext cx="2812001" cy="19973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sz="4000" b="1" dirty="0">
                    <a:solidFill>
                      <a:srgbClr val="002060"/>
                    </a:solidFill>
                  </a:endParaRPr>
                </a:p>
              </p:txBody>
            </p:sp>
            <p:sp>
              <p:nvSpPr>
                <p:cNvPr id="45" name="TextBox 44"/>
                <p:cNvSpPr txBox="1"/>
                <p:nvPr/>
              </p:nvSpPr>
              <p:spPr>
                <a:xfrm>
                  <a:off x="5029766" y="1038981"/>
                  <a:ext cx="3515565" cy="713549"/>
                </a:xfrm>
                <a:prstGeom prst="rect">
                  <a:avLst/>
                </a:prstGeom>
                <a:noFill/>
              </p:spPr>
              <p:txBody>
                <a:bodyPr wrap="square" rtlCol="1">
                  <a:spAutoFit/>
                </a:bodyPr>
                <a:lstStyle/>
                <a:p>
                  <a:pPr algn="ctr"/>
                  <a:r>
                    <a:rPr lang="en-US" sz="2000" b="1" dirty="0" smtClean="0">
                      <a:latin typeface="Adobe Arabic" panose="02040503050201020203" pitchFamily="18" charset="-78"/>
                      <a:cs typeface="Adobe Arabic" panose="02040503050201020203" pitchFamily="18" charset="-78"/>
                    </a:rPr>
                    <a:t>Topic modeling</a:t>
                  </a:r>
                  <a:endParaRPr lang="fa-IR" sz="2000" b="1" dirty="0">
                    <a:latin typeface="Adobe Arabic" panose="02040503050201020203" pitchFamily="18" charset="-78"/>
                    <a:cs typeface="Adobe Arabic" panose="02040503050201020203" pitchFamily="18" charset="-78"/>
                  </a:endParaRPr>
                </a:p>
              </p:txBody>
            </p:sp>
          </p:grpSp>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26226" y="521569"/>
                <a:ext cx="1442662" cy="979021"/>
              </a:xfrm>
              <a:prstGeom prst="rect">
                <a:avLst/>
              </a:prstGeom>
            </p:spPr>
          </p:pic>
        </p:grpSp>
      </p:grpSp>
      <p:grpSp>
        <p:nvGrpSpPr>
          <p:cNvPr id="91" name="Group 90"/>
          <p:cNvGrpSpPr/>
          <p:nvPr/>
        </p:nvGrpSpPr>
        <p:grpSpPr>
          <a:xfrm>
            <a:off x="1893538" y="1608178"/>
            <a:ext cx="8205313" cy="2127302"/>
            <a:chOff x="1824602" y="1720576"/>
            <a:chExt cx="8205313" cy="2127302"/>
          </a:xfrm>
        </p:grpSpPr>
        <p:grpSp>
          <p:nvGrpSpPr>
            <p:cNvPr id="89" name="Group 88"/>
            <p:cNvGrpSpPr/>
            <p:nvPr/>
          </p:nvGrpSpPr>
          <p:grpSpPr>
            <a:xfrm>
              <a:off x="1824602" y="1720576"/>
              <a:ext cx="8205313" cy="2127302"/>
              <a:chOff x="2945244" y="840787"/>
              <a:chExt cx="3091803" cy="1302776"/>
            </a:xfrm>
          </p:grpSpPr>
          <p:sp>
            <p:nvSpPr>
              <p:cNvPr id="6" name="Rounded Rectangle 5"/>
              <p:cNvSpPr/>
              <p:nvPr/>
            </p:nvSpPr>
            <p:spPr>
              <a:xfrm>
                <a:off x="3052158" y="840787"/>
                <a:ext cx="2913729" cy="130277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fa-IR" sz="4000" b="1" dirty="0">
                  <a:solidFill>
                    <a:srgbClr val="002060"/>
                  </a:solidFill>
                </a:endParaRPr>
              </a:p>
            </p:txBody>
          </p:sp>
          <p:sp>
            <p:nvSpPr>
              <p:cNvPr id="50" name="TextBox 49"/>
              <p:cNvSpPr txBox="1"/>
              <p:nvPr/>
            </p:nvSpPr>
            <p:spPr>
              <a:xfrm>
                <a:off x="2945244" y="840838"/>
                <a:ext cx="3091803" cy="315261"/>
              </a:xfrm>
              <a:prstGeom prst="rect">
                <a:avLst/>
              </a:prstGeom>
              <a:noFill/>
            </p:spPr>
            <p:txBody>
              <a:bodyPr wrap="square" rtlCol="1">
                <a:spAutoFit/>
              </a:bodyPr>
              <a:lstStyle/>
              <a:p>
                <a:pPr algn="ctr"/>
                <a:r>
                  <a:rPr lang="en-US" sz="2000" b="1" dirty="0" smtClean="0">
                    <a:latin typeface="Adobe Arabic" panose="02040503050201020203" pitchFamily="18" charset="-78"/>
                    <a:cs typeface="Adobe Arabic" panose="02040503050201020203" pitchFamily="18" charset="-78"/>
                  </a:rPr>
                  <a:t>incremental clustering</a:t>
                </a:r>
              </a:p>
            </p:txBody>
          </p:sp>
        </p:grpSp>
        <p:cxnSp>
          <p:nvCxnSpPr>
            <p:cNvPr id="10" name="Straight Connector 9"/>
            <p:cNvCxnSpPr/>
            <p:nvPr/>
          </p:nvCxnSpPr>
          <p:spPr>
            <a:xfrm>
              <a:off x="2641448" y="3174414"/>
              <a:ext cx="7111193" cy="1437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3368193" y="1894556"/>
            <a:ext cx="1478395" cy="1721330"/>
            <a:chOff x="3368193" y="1894556"/>
            <a:chExt cx="1478395" cy="1721330"/>
          </a:xfrm>
        </p:grpSpPr>
        <p:sp>
          <p:nvSpPr>
            <p:cNvPr id="37" name="Rectangle 36"/>
            <p:cNvSpPr/>
            <p:nvPr/>
          </p:nvSpPr>
          <p:spPr>
            <a:xfrm>
              <a:off x="3535647" y="3338887"/>
              <a:ext cx="1310941" cy="276999"/>
            </a:xfrm>
            <a:prstGeom prst="rect">
              <a:avLst/>
            </a:prstGeom>
          </p:spPr>
          <p:txBody>
            <a:bodyPr wrap="square">
              <a:spAutoFit/>
            </a:bodyPr>
            <a:lstStyle/>
            <a:p>
              <a:r>
                <a:rPr lang="en-US" sz="1200" dirty="0" smtClean="0">
                  <a:solidFill>
                    <a:srgbClr val="000000"/>
                  </a:solidFill>
                  <a:latin typeface="Arial" panose="020B0604020202020204" pitchFamily="34" charset="0"/>
                </a:rPr>
                <a:t>06:59:40 </a:t>
              </a:r>
              <a:r>
                <a:rPr lang="en-US" sz="1200" dirty="0">
                  <a:solidFill>
                    <a:srgbClr val="000000"/>
                  </a:solidFill>
                  <a:latin typeface="Arial" panose="020B0604020202020204" pitchFamily="34" charset="0"/>
                </a:rPr>
                <a:t>Z</a:t>
              </a:r>
              <a:r>
                <a:rPr lang="en-US" sz="1200" dirty="0"/>
                <a:t> </a:t>
              </a:r>
              <a:endParaRPr lang="fa-IR" sz="1200" dirty="0"/>
            </a:p>
          </p:txBody>
        </p:sp>
        <p:grpSp>
          <p:nvGrpSpPr>
            <p:cNvPr id="72" name="Group 71"/>
            <p:cNvGrpSpPr/>
            <p:nvPr/>
          </p:nvGrpSpPr>
          <p:grpSpPr>
            <a:xfrm>
              <a:off x="3368193" y="1894556"/>
              <a:ext cx="1288985" cy="1445227"/>
              <a:chOff x="3368193" y="1894556"/>
              <a:chExt cx="1288985" cy="1445227"/>
            </a:xfrm>
          </p:grpSpPr>
          <p:sp>
            <p:nvSpPr>
              <p:cNvPr id="14" name="Regular Pentagon 13"/>
              <p:cNvSpPr/>
              <p:nvPr/>
            </p:nvSpPr>
            <p:spPr>
              <a:xfrm>
                <a:off x="3600080" y="3114496"/>
                <a:ext cx="290716" cy="225287"/>
              </a:xfrm>
              <a:prstGeom prst="pentagon">
                <a:avLst/>
              </a:prstGeom>
              <a:solidFill>
                <a:srgbClr val="A27B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6" name="Picture 35"/>
              <p:cNvPicPr>
                <a:picLocks noChangeAspect="1"/>
              </p:cNvPicPr>
              <p:nvPr/>
            </p:nvPicPr>
            <p:blipFill>
              <a:blip r:embed="rId15"/>
              <a:stretch>
                <a:fillRect/>
              </a:stretch>
            </p:blipFill>
            <p:spPr>
              <a:xfrm>
                <a:off x="3368193" y="2380165"/>
                <a:ext cx="1288985" cy="676299"/>
              </a:xfrm>
              <a:prstGeom prst="rect">
                <a:avLst/>
              </a:prstGeom>
            </p:spPr>
          </p:pic>
          <p:sp>
            <p:nvSpPr>
              <p:cNvPr id="52" name="Rectangle 51"/>
              <p:cNvSpPr/>
              <p:nvPr/>
            </p:nvSpPr>
            <p:spPr>
              <a:xfrm rot="10800000" flipV="1">
                <a:off x="3433034" y="1894556"/>
                <a:ext cx="1223387" cy="523220"/>
              </a:xfrm>
              <a:prstGeom prst="rect">
                <a:avLst/>
              </a:prstGeom>
            </p:spPr>
            <p:txBody>
              <a:bodyPr wrap="square">
                <a:spAutoFit/>
              </a:bodyPr>
              <a:lstStyle/>
              <a:p>
                <a:r>
                  <a:rPr lang="fa-IR" sz="1400" dirty="0"/>
                  <a:t> "Bearish" Strength="-1"</a:t>
                </a:r>
              </a:p>
            </p:txBody>
          </p:sp>
        </p:grpSp>
      </p:grpSp>
      <p:grpSp>
        <p:nvGrpSpPr>
          <p:cNvPr id="97" name="Group 96"/>
          <p:cNvGrpSpPr/>
          <p:nvPr/>
        </p:nvGrpSpPr>
        <p:grpSpPr>
          <a:xfrm>
            <a:off x="2270282" y="1939582"/>
            <a:ext cx="1242752" cy="1839107"/>
            <a:chOff x="2270282" y="1939582"/>
            <a:chExt cx="1242752" cy="1839107"/>
          </a:xfrm>
        </p:grpSpPr>
        <p:sp>
          <p:nvSpPr>
            <p:cNvPr id="35" name="Rectangle 34"/>
            <p:cNvSpPr/>
            <p:nvPr/>
          </p:nvSpPr>
          <p:spPr>
            <a:xfrm>
              <a:off x="2379867" y="3363191"/>
              <a:ext cx="859531" cy="415498"/>
            </a:xfrm>
            <a:prstGeom prst="rect">
              <a:avLst/>
            </a:prstGeom>
          </p:spPr>
          <p:txBody>
            <a:bodyPr wrap="none">
              <a:spAutoFit/>
            </a:bodyPr>
            <a:lstStyle/>
            <a:p>
              <a:r>
                <a:rPr lang="en-US" sz="1050" dirty="0" smtClean="0">
                  <a:solidFill>
                    <a:srgbClr val="000000"/>
                  </a:solidFill>
                  <a:latin typeface="Arial" panose="020B0604020202020204" pitchFamily="34" charset="0"/>
                </a:rPr>
                <a:t>06:50:15 </a:t>
              </a:r>
              <a:r>
                <a:rPr lang="en-US" sz="1050" dirty="0">
                  <a:solidFill>
                    <a:srgbClr val="000000"/>
                  </a:solidFill>
                  <a:latin typeface="Arial" panose="020B0604020202020204" pitchFamily="34" charset="0"/>
                </a:rPr>
                <a:t>Z</a:t>
              </a:r>
              <a:r>
                <a:rPr lang="en-US" sz="1050" dirty="0"/>
                <a:t> </a:t>
              </a:r>
              <a:endParaRPr lang="fa-IR" sz="1050" dirty="0"/>
            </a:p>
            <a:p>
              <a:endParaRPr lang="fa-IR" sz="1050" dirty="0"/>
            </a:p>
          </p:txBody>
        </p:sp>
        <p:grpSp>
          <p:nvGrpSpPr>
            <p:cNvPr id="67" name="Group 66"/>
            <p:cNvGrpSpPr/>
            <p:nvPr/>
          </p:nvGrpSpPr>
          <p:grpSpPr>
            <a:xfrm>
              <a:off x="2270282" y="1939582"/>
              <a:ext cx="1242752" cy="1391836"/>
              <a:chOff x="2270282" y="1939582"/>
              <a:chExt cx="1242752" cy="1391836"/>
            </a:xfrm>
          </p:grpSpPr>
          <p:sp>
            <p:nvSpPr>
              <p:cNvPr id="55" name="Regular Pentagon 54"/>
              <p:cNvSpPr/>
              <p:nvPr/>
            </p:nvSpPr>
            <p:spPr>
              <a:xfrm>
                <a:off x="2743802" y="3106131"/>
                <a:ext cx="290716" cy="225287"/>
              </a:xfrm>
              <a:prstGeom prst="pentagon">
                <a:avLst/>
              </a:prstGeom>
              <a:solidFill>
                <a:srgbClr val="A27B14"/>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schemeClr val="accent3">
                      <a:lumMod val="40000"/>
                      <a:lumOff val="60000"/>
                    </a:schemeClr>
                  </a:solidFill>
                </a:endParaRPr>
              </a:p>
            </p:txBody>
          </p:sp>
          <p:pic>
            <p:nvPicPr>
              <p:cNvPr id="34" name="Picture 33"/>
              <p:cNvPicPr>
                <a:picLocks noChangeAspect="1"/>
              </p:cNvPicPr>
              <p:nvPr/>
            </p:nvPicPr>
            <p:blipFill>
              <a:blip r:embed="rId16"/>
              <a:stretch>
                <a:fillRect/>
              </a:stretch>
            </p:blipFill>
            <p:spPr>
              <a:xfrm>
                <a:off x="2270282" y="2524707"/>
                <a:ext cx="963046" cy="514810"/>
              </a:xfrm>
              <a:prstGeom prst="rect">
                <a:avLst/>
              </a:prstGeom>
            </p:spPr>
          </p:pic>
          <p:sp>
            <p:nvSpPr>
              <p:cNvPr id="83" name="Rectangle 82"/>
              <p:cNvSpPr/>
              <p:nvPr/>
            </p:nvSpPr>
            <p:spPr>
              <a:xfrm rot="10800000" flipV="1">
                <a:off x="2289647" y="1939582"/>
                <a:ext cx="1223387" cy="523220"/>
              </a:xfrm>
              <a:prstGeom prst="rect">
                <a:avLst/>
              </a:prstGeom>
            </p:spPr>
            <p:txBody>
              <a:bodyPr wrap="square">
                <a:spAutoFit/>
              </a:bodyPr>
              <a:lstStyle/>
              <a:p>
                <a:r>
                  <a:rPr lang="fa-IR" sz="1400" dirty="0"/>
                  <a:t> "Bearish" Strength="-1"</a:t>
                </a:r>
              </a:p>
            </p:txBody>
          </p:sp>
        </p:grpSp>
      </p:grpSp>
      <p:grpSp>
        <p:nvGrpSpPr>
          <p:cNvPr id="77" name="Group 76"/>
          <p:cNvGrpSpPr/>
          <p:nvPr/>
        </p:nvGrpSpPr>
        <p:grpSpPr>
          <a:xfrm>
            <a:off x="4833024" y="1970395"/>
            <a:ext cx="1704876" cy="1613763"/>
            <a:chOff x="4833024" y="1970395"/>
            <a:chExt cx="1704876" cy="1613763"/>
          </a:xfrm>
        </p:grpSpPr>
        <p:sp>
          <p:nvSpPr>
            <p:cNvPr id="54" name="Regular Pentagon 53"/>
            <p:cNvSpPr/>
            <p:nvPr/>
          </p:nvSpPr>
          <p:spPr>
            <a:xfrm>
              <a:off x="5238221" y="3106131"/>
              <a:ext cx="290716" cy="225287"/>
            </a:xfrm>
            <a:prstGeom prst="pentag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2" name="Rectangle 41"/>
            <p:cNvSpPr/>
            <p:nvPr/>
          </p:nvSpPr>
          <p:spPr>
            <a:xfrm>
              <a:off x="4833024" y="3307159"/>
              <a:ext cx="1146717" cy="276999"/>
            </a:xfrm>
            <a:prstGeom prst="rect">
              <a:avLst/>
            </a:prstGeom>
          </p:spPr>
          <p:txBody>
            <a:bodyPr wrap="square">
              <a:spAutoFit/>
            </a:bodyPr>
            <a:lstStyle/>
            <a:p>
              <a:r>
                <a:rPr lang="en-US" sz="1200" dirty="0" smtClean="0">
                  <a:solidFill>
                    <a:srgbClr val="000000"/>
                  </a:solidFill>
                  <a:latin typeface="Arial" panose="020B0604020202020204" pitchFamily="34" charset="0"/>
                </a:rPr>
                <a:t>07:15:45 </a:t>
              </a:r>
              <a:r>
                <a:rPr lang="en-US" sz="1200" dirty="0">
                  <a:solidFill>
                    <a:srgbClr val="000000"/>
                  </a:solidFill>
                  <a:latin typeface="Arial" panose="020B0604020202020204" pitchFamily="34" charset="0"/>
                </a:rPr>
                <a:t>Z</a:t>
              </a:r>
              <a:r>
                <a:rPr lang="en-US" sz="1200" dirty="0"/>
                <a:t> </a:t>
              </a:r>
              <a:r>
                <a:rPr lang="fa-IR" sz="1200" dirty="0" smtClean="0"/>
                <a:t> </a:t>
              </a:r>
              <a:endParaRPr lang="fa-IR" sz="1200" dirty="0"/>
            </a:p>
          </p:txBody>
        </p:sp>
        <p:sp>
          <p:nvSpPr>
            <p:cNvPr id="46" name="Rectangle 45"/>
            <p:cNvSpPr/>
            <p:nvPr/>
          </p:nvSpPr>
          <p:spPr>
            <a:xfrm>
              <a:off x="4846251" y="1970395"/>
              <a:ext cx="1691649" cy="523220"/>
            </a:xfrm>
            <a:prstGeom prst="rect">
              <a:avLst/>
            </a:prstGeom>
          </p:spPr>
          <p:txBody>
            <a:bodyPr wrap="square">
              <a:spAutoFit/>
            </a:bodyPr>
            <a:lstStyle/>
            <a:p>
              <a:r>
                <a:rPr lang="fa-IR" sz="1400" dirty="0"/>
                <a:t> "Bearish" Strength="-1"</a:t>
              </a:r>
            </a:p>
          </p:txBody>
        </p:sp>
        <p:pic>
          <p:nvPicPr>
            <p:cNvPr id="60" name="Picture 59"/>
            <p:cNvPicPr>
              <a:picLocks noChangeAspect="1"/>
            </p:cNvPicPr>
            <p:nvPr/>
          </p:nvPicPr>
          <p:blipFill>
            <a:blip r:embed="rId17"/>
            <a:stretch>
              <a:fillRect/>
            </a:stretch>
          </p:blipFill>
          <p:spPr>
            <a:xfrm>
              <a:off x="4893058" y="2514383"/>
              <a:ext cx="1034201" cy="542620"/>
            </a:xfrm>
            <a:prstGeom prst="rect">
              <a:avLst/>
            </a:prstGeom>
          </p:spPr>
        </p:pic>
      </p:grpSp>
      <p:grpSp>
        <p:nvGrpSpPr>
          <p:cNvPr id="82" name="Group 81"/>
          <p:cNvGrpSpPr/>
          <p:nvPr/>
        </p:nvGrpSpPr>
        <p:grpSpPr>
          <a:xfrm>
            <a:off x="7324111" y="1859761"/>
            <a:ext cx="1845622" cy="1769105"/>
            <a:chOff x="7324111" y="1859761"/>
            <a:chExt cx="1845622" cy="1769105"/>
          </a:xfrm>
        </p:grpSpPr>
        <p:sp>
          <p:nvSpPr>
            <p:cNvPr id="62" name="Rectangle 61"/>
            <p:cNvSpPr/>
            <p:nvPr/>
          </p:nvSpPr>
          <p:spPr>
            <a:xfrm>
              <a:off x="7745130" y="3351867"/>
              <a:ext cx="1424603" cy="276999"/>
            </a:xfrm>
            <a:prstGeom prst="rect">
              <a:avLst/>
            </a:prstGeom>
          </p:spPr>
          <p:txBody>
            <a:bodyPr wrap="square">
              <a:spAutoFit/>
            </a:bodyPr>
            <a:lstStyle/>
            <a:p>
              <a:r>
                <a:rPr lang="en-US" sz="1200" dirty="0" smtClean="0">
                  <a:solidFill>
                    <a:srgbClr val="000000"/>
                  </a:solidFill>
                  <a:latin typeface="Arial" panose="020B0604020202020204" pitchFamily="34" charset="0"/>
                </a:rPr>
                <a:t>13:02:34 </a:t>
              </a:r>
              <a:r>
                <a:rPr lang="en-US" sz="1200" dirty="0">
                  <a:solidFill>
                    <a:srgbClr val="000000"/>
                  </a:solidFill>
                  <a:latin typeface="Arial" panose="020B0604020202020204" pitchFamily="34" charset="0"/>
                </a:rPr>
                <a:t>Z</a:t>
              </a:r>
              <a:r>
                <a:rPr lang="en-US" sz="1200" dirty="0"/>
                <a:t> </a:t>
              </a:r>
              <a:endParaRPr lang="fa-IR" sz="1200" dirty="0"/>
            </a:p>
          </p:txBody>
        </p:sp>
        <p:grpSp>
          <p:nvGrpSpPr>
            <p:cNvPr id="80" name="Group 79"/>
            <p:cNvGrpSpPr/>
            <p:nvPr/>
          </p:nvGrpSpPr>
          <p:grpSpPr>
            <a:xfrm>
              <a:off x="7324111" y="1859761"/>
              <a:ext cx="1789369" cy="1499171"/>
              <a:chOff x="7324111" y="1859761"/>
              <a:chExt cx="1789369" cy="1499171"/>
            </a:xfrm>
          </p:grpSpPr>
          <p:sp>
            <p:nvSpPr>
              <p:cNvPr id="71" name="Regular Pentagon 70"/>
              <p:cNvSpPr/>
              <p:nvPr/>
            </p:nvSpPr>
            <p:spPr>
              <a:xfrm>
                <a:off x="8235011" y="3133645"/>
                <a:ext cx="290716" cy="225287"/>
              </a:xfrm>
              <a:prstGeom prst="pentagon">
                <a:avLst/>
              </a:prstGeom>
              <a:solidFill>
                <a:srgbClr val="A27B14"/>
              </a:solidFill>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fa-IR"/>
              </a:p>
            </p:txBody>
          </p:sp>
          <p:sp>
            <p:nvSpPr>
              <p:cNvPr id="47" name="Rectangle 46"/>
              <p:cNvSpPr/>
              <p:nvPr/>
            </p:nvSpPr>
            <p:spPr>
              <a:xfrm>
                <a:off x="7937973" y="1859761"/>
                <a:ext cx="1175507" cy="461665"/>
              </a:xfrm>
              <a:prstGeom prst="rect">
                <a:avLst/>
              </a:prstGeom>
            </p:spPr>
            <p:txBody>
              <a:bodyPr wrap="square">
                <a:spAutoFit/>
              </a:bodyPr>
              <a:lstStyle/>
              <a:p>
                <a:r>
                  <a:rPr lang="fa-IR" sz="1000" dirty="0"/>
                  <a:t> </a:t>
                </a:r>
                <a:r>
                  <a:rPr lang="en-US" sz="1200" dirty="0" smtClean="0"/>
                  <a:t>Bearish</a:t>
                </a:r>
                <a:r>
                  <a:rPr lang="en-US" sz="1200" dirty="0"/>
                  <a:t>" Strength="-1" </a:t>
                </a:r>
                <a:endParaRPr lang="fa-IR" sz="1000" dirty="0"/>
              </a:p>
            </p:txBody>
          </p:sp>
          <p:pic>
            <p:nvPicPr>
              <p:cNvPr id="63" name="Picture 62"/>
              <p:cNvPicPr>
                <a:picLocks noChangeAspect="1"/>
              </p:cNvPicPr>
              <p:nvPr/>
            </p:nvPicPr>
            <p:blipFill>
              <a:blip r:embed="rId18"/>
              <a:stretch>
                <a:fillRect/>
              </a:stretch>
            </p:blipFill>
            <p:spPr>
              <a:xfrm>
                <a:off x="7324111" y="2276217"/>
                <a:ext cx="1740247" cy="819228"/>
              </a:xfrm>
              <a:prstGeom prst="rect">
                <a:avLst/>
              </a:prstGeom>
            </p:spPr>
          </p:pic>
        </p:grpSp>
      </p:grpSp>
      <p:grpSp>
        <p:nvGrpSpPr>
          <p:cNvPr id="79" name="Group 78"/>
          <p:cNvGrpSpPr/>
          <p:nvPr/>
        </p:nvGrpSpPr>
        <p:grpSpPr>
          <a:xfrm>
            <a:off x="6035869" y="2079316"/>
            <a:ext cx="1396127" cy="1560874"/>
            <a:chOff x="6035869" y="2079316"/>
            <a:chExt cx="1396127" cy="1560874"/>
          </a:xfrm>
        </p:grpSpPr>
        <p:sp>
          <p:nvSpPr>
            <p:cNvPr id="61" name="Rectangle 60"/>
            <p:cNvSpPr/>
            <p:nvPr/>
          </p:nvSpPr>
          <p:spPr>
            <a:xfrm>
              <a:off x="6087720" y="3363191"/>
              <a:ext cx="1344276" cy="276999"/>
            </a:xfrm>
            <a:prstGeom prst="rect">
              <a:avLst/>
            </a:prstGeom>
          </p:spPr>
          <p:txBody>
            <a:bodyPr wrap="square">
              <a:spAutoFit/>
            </a:bodyPr>
            <a:lstStyle/>
            <a:p>
              <a:r>
                <a:rPr lang="en-US" sz="1200" dirty="0" smtClean="0">
                  <a:solidFill>
                    <a:srgbClr val="000000"/>
                  </a:solidFill>
                  <a:latin typeface="Arial" panose="020B0604020202020204" pitchFamily="34" charset="0"/>
                </a:rPr>
                <a:t>08:19:45 </a:t>
              </a:r>
              <a:r>
                <a:rPr lang="en-US" sz="1200" dirty="0">
                  <a:solidFill>
                    <a:srgbClr val="000000"/>
                  </a:solidFill>
                  <a:latin typeface="Arial" panose="020B0604020202020204" pitchFamily="34" charset="0"/>
                </a:rPr>
                <a:t>Z</a:t>
              </a:r>
              <a:r>
                <a:rPr lang="en-US" sz="1200" dirty="0"/>
                <a:t> </a:t>
              </a:r>
              <a:endParaRPr lang="fa-IR" sz="1200" dirty="0"/>
            </a:p>
          </p:txBody>
        </p:sp>
        <p:grpSp>
          <p:nvGrpSpPr>
            <p:cNvPr id="78" name="Group 77"/>
            <p:cNvGrpSpPr/>
            <p:nvPr/>
          </p:nvGrpSpPr>
          <p:grpSpPr>
            <a:xfrm>
              <a:off x="6035869" y="2079316"/>
              <a:ext cx="1214446" cy="1260467"/>
              <a:chOff x="6035869" y="2079316"/>
              <a:chExt cx="1214446" cy="1260467"/>
            </a:xfrm>
          </p:grpSpPr>
          <p:sp>
            <p:nvSpPr>
              <p:cNvPr id="57" name="Regular Pentagon 56"/>
              <p:cNvSpPr/>
              <p:nvPr/>
            </p:nvSpPr>
            <p:spPr>
              <a:xfrm>
                <a:off x="6320607" y="3114496"/>
                <a:ext cx="290716" cy="225287"/>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43" name="Picture 42"/>
              <p:cNvPicPr>
                <a:picLocks noChangeAspect="1"/>
              </p:cNvPicPr>
              <p:nvPr/>
            </p:nvPicPr>
            <p:blipFill>
              <a:blip r:embed="rId19"/>
              <a:stretch>
                <a:fillRect/>
              </a:stretch>
            </p:blipFill>
            <p:spPr>
              <a:xfrm>
                <a:off x="6035869" y="2570940"/>
                <a:ext cx="1034401" cy="484454"/>
              </a:xfrm>
              <a:prstGeom prst="rect">
                <a:avLst/>
              </a:prstGeom>
            </p:spPr>
          </p:pic>
          <p:sp>
            <p:nvSpPr>
              <p:cNvPr id="88" name="Rectangle 87"/>
              <p:cNvSpPr/>
              <p:nvPr/>
            </p:nvSpPr>
            <p:spPr>
              <a:xfrm>
                <a:off x="6074808" y="2079316"/>
                <a:ext cx="1175507" cy="461665"/>
              </a:xfrm>
              <a:prstGeom prst="rect">
                <a:avLst/>
              </a:prstGeom>
            </p:spPr>
            <p:txBody>
              <a:bodyPr wrap="square">
                <a:spAutoFit/>
              </a:bodyPr>
              <a:lstStyle/>
              <a:p>
                <a:r>
                  <a:rPr lang="fa-IR" sz="1000" dirty="0"/>
                  <a:t> </a:t>
                </a:r>
                <a:r>
                  <a:rPr lang="en-US" sz="1200" dirty="0" smtClean="0"/>
                  <a:t>Bearish</a:t>
                </a:r>
                <a:r>
                  <a:rPr lang="en-US" sz="1200" dirty="0"/>
                  <a:t>" Strength="-1" </a:t>
                </a:r>
                <a:endParaRPr lang="fa-IR" sz="1000" dirty="0"/>
              </a:p>
            </p:txBody>
          </p:sp>
        </p:grpSp>
      </p:grpSp>
      <p:sp>
        <p:nvSpPr>
          <p:cNvPr id="111" name="Slide Number Placeholder 10"/>
          <p:cNvSpPr>
            <a:spLocks noGrp="1"/>
          </p:cNvSpPr>
          <p:nvPr>
            <p:ph type="sldNum" sz="quarter" idx="12"/>
          </p:nvPr>
        </p:nvSpPr>
        <p:spPr>
          <a:xfrm>
            <a:off x="174336" y="6287565"/>
            <a:ext cx="2743200" cy="365125"/>
          </a:xfrm>
        </p:spPr>
        <p:txBody>
          <a:bodyPr/>
          <a:lstStyle/>
          <a:p>
            <a:r>
              <a:rPr lang="fa-IR" sz="1600" b="1" dirty="0" smtClean="0">
                <a:solidFill>
                  <a:schemeClr val="bg1"/>
                </a:solidFill>
                <a:cs typeface="B Titr" panose="00000700000000000000" pitchFamily="2" charset="-78"/>
              </a:rPr>
              <a:t>23</a:t>
            </a:r>
            <a:endParaRPr lang="fa-IR" b="1" dirty="0">
              <a:solidFill>
                <a:schemeClr val="bg1"/>
              </a:solidFill>
              <a:cs typeface="B Titr" panose="00000700000000000000" pitchFamily="2" charset="-78"/>
            </a:endParaRPr>
          </a:p>
        </p:txBody>
      </p:sp>
      <p:cxnSp>
        <p:nvCxnSpPr>
          <p:cNvPr id="94" name="Straight Arrow Connector 93"/>
          <p:cNvCxnSpPr/>
          <p:nvPr/>
        </p:nvCxnSpPr>
        <p:spPr>
          <a:xfrm>
            <a:off x="6320607" y="3778689"/>
            <a:ext cx="0" cy="817156"/>
          </a:xfrm>
          <a:prstGeom prst="straightConnector1">
            <a:avLst/>
          </a:prstGeom>
          <a:ln w="38100">
            <a:solidFill>
              <a:srgbClr val="7030A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3122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736190" y="2959100"/>
            <a:ext cx="5238023" cy="2641638"/>
          </a:xfrm>
          <a:prstGeom prst="roundRect">
            <a:avLst>
              <a:gd name="adj" fmla="val 8594"/>
            </a:avLst>
          </a:prstGeom>
          <a:solidFill>
            <a:srgbClr val="FFFFFF">
              <a:shade val="85000"/>
            </a:srgbClr>
          </a:solidFill>
          <a:ln>
            <a:noFill/>
          </a:ln>
          <a:effectLst/>
        </p:spPr>
      </p:pic>
      <p:grpSp>
        <p:nvGrpSpPr>
          <p:cNvPr id="4" name="Group 3"/>
          <p:cNvGrpSpPr/>
          <p:nvPr/>
        </p:nvGrpSpPr>
        <p:grpSpPr>
          <a:xfrm>
            <a:off x="-58173" y="5918914"/>
            <a:ext cx="12192000" cy="8979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3055111" y="101775"/>
            <a:ext cx="2982716" cy="584775"/>
          </a:xfrm>
          <a:prstGeom prst="rect">
            <a:avLst/>
          </a:prstGeom>
          <a:noFill/>
        </p:spPr>
        <p:txBody>
          <a:bodyPr wrap="square" rtlCol="1">
            <a:spAutoFit/>
          </a:bodyPr>
          <a:lstStyle/>
          <a:p>
            <a:pPr algn="r" rtl="1"/>
            <a:r>
              <a:rPr lang="fa-IR" sz="3200" dirty="0" smtClean="0">
                <a:solidFill>
                  <a:schemeClr val="accent6">
                    <a:lumMod val="60000"/>
                    <a:lumOff val="40000"/>
                  </a:schemeClr>
                </a:solidFill>
                <a:cs typeface="B Titr" panose="00000700000000000000" pitchFamily="2" charset="-78"/>
              </a:rPr>
              <a:t>مجموعه داده</a:t>
            </a:r>
            <a:endParaRPr lang="fa-IR" sz="20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24</a:t>
            </a:fld>
            <a:endParaRPr lang="fa-IR" b="1" dirty="0">
              <a:solidFill>
                <a:schemeClr val="accent6">
                  <a:lumMod val="50000"/>
                </a:schemeClr>
              </a:solidFill>
              <a:cs typeface="B Titr" panose="00000700000000000000" pitchFamily="2" charset="-78"/>
            </a:endParaRPr>
          </a:p>
        </p:txBody>
      </p:sp>
      <p:sp>
        <p:nvSpPr>
          <p:cNvPr id="64" name="TextBox 63"/>
          <p:cNvSpPr txBox="1"/>
          <p:nvPr/>
        </p:nvSpPr>
        <p:spPr>
          <a:xfrm>
            <a:off x="457149" y="6029674"/>
            <a:ext cx="2881860" cy="830997"/>
          </a:xfrm>
          <a:prstGeom prst="rect">
            <a:avLst/>
          </a:prstGeom>
          <a:noFill/>
        </p:spPr>
        <p:txBody>
          <a:bodyPr wrap="square" rtlCol="1">
            <a:spAutoFit/>
          </a:bodyPr>
          <a:lstStyle/>
          <a:p>
            <a:r>
              <a:rPr lang="fa-IR" sz="2000" b="1" dirty="0" smtClean="0">
                <a:solidFill>
                  <a:schemeClr val="tx1">
                    <a:lumMod val="75000"/>
                    <a:lumOff val="25000"/>
                  </a:schemeClr>
                </a:solidFill>
                <a:cs typeface="B Titr" panose="00000700000000000000" pitchFamily="2" charset="-78"/>
              </a:rPr>
              <a:t>مجموعه داده</a:t>
            </a:r>
            <a:endParaRPr lang="en-US" sz="2000" b="1" dirty="0" smtClean="0">
              <a:solidFill>
                <a:schemeClr val="tx1">
                  <a:lumMod val="75000"/>
                  <a:lumOff val="25000"/>
                </a:schemeClr>
              </a:solidFill>
              <a:cs typeface="B Titr" panose="00000700000000000000" pitchFamily="2" charset="-78"/>
            </a:endParaRPr>
          </a:p>
          <a:p>
            <a:r>
              <a:rPr lang="en-US" sz="2800" b="1" dirty="0" smtClean="0">
                <a:solidFill>
                  <a:schemeClr val="accent2">
                    <a:lumMod val="40000"/>
                    <a:lumOff val="60000"/>
                  </a:schemeClr>
                </a:solidFill>
                <a:latin typeface="Adobe Arabic" panose="02040503050201020203" pitchFamily="18" charset="-78"/>
                <a:cs typeface="Adobe Arabic" panose="02040503050201020203" pitchFamily="18" charset="-78"/>
              </a:rPr>
              <a:t>www.fxstreet.com</a:t>
            </a:r>
            <a:endParaRPr lang="fa-IR" sz="2800" b="1" dirty="0">
              <a:solidFill>
                <a:schemeClr val="accent2">
                  <a:lumMod val="40000"/>
                  <a:lumOff val="60000"/>
                </a:schemeClr>
              </a:solidFill>
              <a:latin typeface="Adobe Arabic" panose="02040503050201020203" pitchFamily="18" charset="-78"/>
              <a:cs typeface="Adobe Arabic" panose="02040503050201020203" pitchFamily="18"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16" name="Rectangle 4"/>
          <p:cNvSpPr>
            <a:spLocks noChangeArrowheads="1"/>
          </p:cNvSpPr>
          <p:nvPr/>
        </p:nvSpPr>
        <p:spPr bwMode="auto">
          <a:xfrm>
            <a:off x="3033246" y="22004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a-IR" sz="1800" b="0" i="0" u="none" strike="noStrike" cap="none" normalizeH="0" baseline="0" smtClean="0">
                <a:ln>
                  <a:noFill/>
                </a:ln>
                <a:solidFill>
                  <a:schemeClr val="tx1"/>
                </a:solidFill>
                <a:effectLst/>
                <a:latin typeface="Arial" panose="020B0604020202020204" pitchFamily="34" charset="0"/>
              </a:rPr>
              <a:t/>
            </a:r>
            <a:br>
              <a:rPr kumimoji="0" lang="en-US" altLang="fa-IR" sz="1800" b="0" i="0" u="none" strike="noStrike" cap="none" normalizeH="0" baseline="0" smtClean="0">
                <a:ln>
                  <a:noFill/>
                </a:ln>
                <a:solidFill>
                  <a:schemeClr val="tx1"/>
                </a:solidFill>
                <a:effectLst/>
                <a:latin typeface="Arial" panose="020B0604020202020204" pitchFamily="34" charset="0"/>
              </a:rPr>
            </a:br>
            <a:endParaRPr kumimoji="0" lang="en-US" altLang="fa-IR" sz="1800" b="0" i="0" u="none" strike="noStrike" cap="none" normalizeH="0" baseline="0" smtClean="0">
              <a:ln>
                <a:noFill/>
              </a:ln>
              <a:solidFill>
                <a:schemeClr val="tx1"/>
              </a:solidFill>
              <a:effectLst/>
              <a:latin typeface="Arial" panose="020B0604020202020204" pitchFamily="34" charset="0"/>
            </a:endParaRPr>
          </a:p>
        </p:txBody>
      </p:sp>
      <p:sp>
        <p:nvSpPr>
          <p:cNvPr id="8" name="Oval 7"/>
          <p:cNvSpPr/>
          <p:nvPr/>
        </p:nvSpPr>
        <p:spPr>
          <a:xfrm>
            <a:off x="10900131" y="5725579"/>
            <a:ext cx="1543291" cy="1435196"/>
          </a:xfrm>
          <a:prstGeom prst="ellipse">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4" name="Content Placeholder 2"/>
          <p:cNvPicPr>
            <a:picLocks noGrp="1" noChangeAspect="1"/>
          </p:cNvPicPr>
          <p:nvPr>
            <p:ph sz="quarter" idx="4294967295"/>
          </p:nvPr>
        </p:nvPicPr>
        <p:blipFill>
          <a:blip r:embed="rId6"/>
          <a:stretch>
            <a:fillRect/>
          </a:stretch>
        </p:blipFill>
        <p:spPr>
          <a:xfrm>
            <a:off x="61446" y="660894"/>
            <a:ext cx="6384591" cy="4522238"/>
          </a:xfrm>
          <a:prstGeom prst="roundRect">
            <a:avLst>
              <a:gd name="adj" fmla="val 8594"/>
            </a:avLst>
          </a:prstGeom>
          <a:solidFill>
            <a:srgbClr val="FFFFFF">
              <a:shade val="85000"/>
            </a:srgbClr>
          </a:solidFill>
          <a:ln>
            <a:noFill/>
          </a:ln>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6862" y="3430569"/>
            <a:ext cx="841372" cy="418902"/>
          </a:xfrm>
          <a:prstGeom prst="rect">
            <a:avLst/>
          </a:prstGeom>
        </p:spPr>
      </p:pic>
      <p:pic>
        <p:nvPicPr>
          <p:cNvPr id="18" name="Picture 17"/>
          <p:cNvPicPr/>
          <p:nvPr/>
        </p:nvPicPr>
        <p:blipFill>
          <a:blip r:embed="rId8"/>
          <a:stretch>
            <a:fillRect/>
          </a:stretch>
        </p:blipFill>
        <p:spPr>
          <a:xfrm>
            <a:off x="6728767" y="162009"/>
            <a:ext cx="5225739" cy="262715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47337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par>
                          <p:cTn id="12" fill="hold">
                            <p:stCondLst>
                              <p:cond delay="1000"/>
                            </p:stCondLst>
                            <p:childTnLst>
                              <p:par>
                                <p:cTn id="13" presetID="6" presetClass="entr" presetSubtype="16" fill="hold" nodeType="afterEffect">
                                  <p:stCondLst>
                                    <p:cond delay="300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childTnLst>
                          </p:cTn>
                        </p:par>
                        <p:par>
                          <p:cTn id="16" fill="hold">
                            <p:stCondLst>
                              <p:cond delay="6000"/>
                            </p:stCondLst>
                            <p:childTnLst>
                              <p:par>
                                <p:cTn id="17" presetID="6" presetClass="entr" presetSubtype="16" fill="hold" nodeType="afterEffect">
                                  <p:stCondLst>
                                    <p:cond delay="3000"/>
                                  </p:stCondLst>
                                  <p:childTnLst>
                                    <p:set>
                                      <p:cBhvr>
                                        <p:cTn id="18" dur="1" fill="hold">
                                          <p:stCondLst>
                                            <p:cond delay="0"/>
                                          </p:stCondLst>
                                        </p:cTn>
                                        <p:tgtEl>
                                          <p:spTgt spid="7"/>
                                        </p:tgtEl>
                                        <p:attrNameLst>
                                          <p:attrName>style.visibility</p:attrName>
                                        </p:attrNameLst>
                                      </p:cBhvr>
                                      <p:to>
                                        <p:strVal val="visible"/>
                                      </p:to>
                                    </p:set>
                                    <p:animEffect transition="in" filter="circle(in)">
                                      <p:cBhvr>
                                        <p:cTn id="1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012874"/>
            <a:ext cx="12192000" cy="803966"/>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697" y="626061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25</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7" name="Rectangle 6"/>
          <p:cNvSpPr/>
          <p:nvPr/>
        </p:nvSpPr>
        <p:spPr>
          <a:xfrm>
            <a:off x="112533" y="-83721"/>
            <a:ext cx="6897039" cy="769441"/>
          </a:xfrm>
          <a:prstGeom prst="rect">
            <a:avLst/>
          </a:prstGeom>
        </p:spPr>
        <p:txBody>
          <a:bodyPr wrap="square">
            <a:spAutoFit/>
          </a:bodyPr>
          <a:lstStyle/>
          <a:p>
            <a:r>
              <a:rPr lang="en-US" sz="4400" dirty="0" smtClean="0">
                <a:solidFill>
                  <a:schemeClr val="accent6"/>
                </a:solidFill>
                <a:latin typeface="Adobe Arabic" panose="02040503050201020203" pitchFamily="18" charset="-78"/>
                <a:cs typeface="Adobe Arabic" panose="02040503050201020203" pitchFamily="18" charset="-78"/>
              </a:rPr>
              <a:t>Time series predictive model</a:t>
            </a:r>
            <a:endParaRPr lang="fa-IR" sz="4400" dirty="0"/>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extBox 1"/>
          <p:cNvSpPr txBox="1"/>
          <p:nvPr/>
        </p:nvSpPr>
        <p:spPr>
          <a:xfrm>
            <a:off x="312159" y="687467"/>
            <a:ext cx="4092864" cy="1569660"/>
          </a:xfrm>
          <a:prstGeom prst="rect">
            <a:avLst/>
          </a:prstGeom>
          <a:noFill/>
        </p:spPr>
        <p:txBody>
          <a:bodyPr wrap="square" rtlCol="1">
            <a:spAutoFit/>
          </a:bodyPr>
          <a:lstStyle/>
          <a:p>
            <a:pPr marL="285750" indent="-285750">
              <a:buFont typeface="Arial" panose="020B0604020202020204" pitchFamily="34" charset="0"/>
              <a:buChar char="•"/>
            </a:pPr>
            <a:r>
              <a:rPr lang="en-US" sz="2400" dirty="0" smtClean="0">
                <a:solidFill>
                  <a:schemeClr val="bg1"/>
                </a:solidFill>
                <a:latin typeface="Adobe Arabic" panose="02040503050201020203" pitchFamily="18" charset="-78"/>
                <a:cs typeface="Adobe Arabic" panose="02040503050201020203" pitchFamily="18" charset="-78"/>
              </a:rPr>
              <a:t>Regression</a:t>
            </a:r>
          </a:p>
          <a:p>
            <a:pPr marL="285750" indent="-285750">
              <a:buFont typeface="Arial" panose="020B0604020202020204" pitchFamily="34" charset="0"/>
              <a:buChar char="•"/>
            </a:pPr>
            <a:r>
              <a:rPr lang="en-US" sz="2400" dirty="0" smtClean="0">
                <a:solidFill>
                  <a:schemeClr val="bg1"/>
                </a:solidFill>
                <a:latin typeface="Adobe Arabic" panose="02040503050201020203" pitchFamily="18" charset="-78"/>
                <a:cs typeface="Adobe Arabic" panose="02040503050201020203" pitchFamily="18" charset="-78"/>
              </a:rPr>
              <a:t>LSTM </a:t>
            </a:r>
          </a:p>
          <a:p>
            <a:pPr marL="285750" indent="-285750">
              <a:buFont typeface="Arial" panose="020B0604020202020204" pitchFamily="34" charset="0"/>
              <a:buChar char="•"/>
            </a:pPr>
            <a:r>
              <a:rPr lang="en-US" sz="2400" dirty="0" smtClean="0">
                <a:solidFill>
                  <a:schemeClr val="bg1"/>
                </a:solidFill>
                <a:latin typeface="Adobe Arabic" panose="02040503050201020203" pitchFamily="18" charset="-78"/>
                <a:cs typeface="Adobe Arabic" panose="02040503050201020203" pitchFamily="18" charset="-78"/>
              </a:rPr>
              <a:t>HMM [1]</a:t>
            </a:r>
          </a:p>
          <a:p>
            <a:pPr marL="285750" indent="-285750">
              <a:buFont typeface="Arial" panose="020B0604020202020204" pitchFamily="34" charset="0"/>
              <a:buChar char="•"/>
            </a:pPr>
            <a:r>
              <a:rPr lang="en-US" sz="2400" dirty="0" smtClean="0">
                <a:solidFill>
                  <a:schemeClr val="bg1"/>
                </a:solidFill>
                <a:latin typeface="Adobe Arabic" panose="02040503050201020203" pitchFamily="18" charset="-78"/>
                <a:cs typeface="Adobe Arabic" panose="02040503050201020203" pitchFamily="18" charset="-78"/>
              </a:rPr>
              <a:t>Dynamic Bayesian Network</a:t>
            </a:r>
          </a:p>
        </p:txBody>
      </p:sp>
      <p:sp>
        <p:nvSpPr>
          <p:cNvPr id="3" name="TextBox 2"/>
          <p:cNvSpPr txBox="1"/>
          <p:nvPr/>
        </p:nvSpPr>
        <p:spPr>
          <a:xfrm>
            <a:off x="324317" y="6052120"/>
            <a:ext cx="10676192" cy="861774"/>
          </a:xfrm>
          <a:prstGeom prst="rect">
            <a:avLst/>
          </a:prstGeom>
          <a:noFill/>
        </p:spPr>
        <p:txBody>
          <a:bodyPr wrap="square" rtlCol="1">
            <a:spAutoFit/>
          </a:bodyPr>
          <a:lstStyle/>
          <a:p>
            <a:r>
              <a:rPr lang="en-US" sz="1600" dirty="0" smtClean="0">
                <a:solidFill>
                  <a:schemeClr val="accent2">
                    <a:lumMod val="40000"/>
                    <a:lumOff val="60000"/>
                  </a:schemeClr>
                </a:solidFill>
              </a:rPr>
              <a:t>1.Farimani, S.A. and M.V. Jahan. </a:t>
            </a:r>
            <a:r>
              <a:rPr lang="en-US" sz="1600" i="1" dirty="0" smtClean="0">
                <a:solidFill>
                  <a:schemeClr val="accent2">
                    <a:lumMod val="40000"/>
                    <a:lumOff val="60000"/>
                  </a:schemeClr>
                </a:solidFill>
              </a:rPr>
              <a:t>An HMM for online signature verification based on velocity and hand movement directions</a:t>
            </a:r>
            <a:r>
              <a:rPr lang="en-US" sz="1600" dirty="0" smtClean="0">
                <a:solidFill>
                  <a:schemeClr val="accent2">
                    <a:lumMod val="40000"/>
                    <a:lumOff val="60000"/>
                  </a:schemeClr>
                </a:solidFill>
              </a:rPr>
              <a:t>. in </a:t>
            </a:r>
            <a:r>
              <a:rPr lang="en-US" sz="1600" i="1" dirty="0" smtClean="0">
                <a:solidFill>
                  <a:schemeClr val="accent2">
                    <a:lumMod val="40000"/>
                    <a:lumOff val="60000"/>
                  </a:schemeClr>
                </a:solidFill>
              </a:rPr>
              <a:t>2018 6th Iranian Joint Congress on Fuzzy and Intelligent Systems (CFIS)</a:t>
            </a:r>
            <a:r>
              <a:rPr lang="en-US" sz="1600" dirty="0" smtClean="0">
                <a:solidFill>
                  <a:schemeClr val="accent2">
                    <a:lumMod val="40000"/>
                    <a:lumOff val="60000"/>
                  </a:schemeClr>
                </a:solidFill>
              </a:rPr>
              <a:t>. 2018.</a:t>
            </a:r>
          </a:p>
          <a:p>
            <a:endParaRPr lang="fa-IR" i="1" dirty="0">
              <a:solidFill>
                <a:schemeClr val="accent2">
                  <a:lumMod val="40000"/>
                  <a:lumOff val="60000"/>
                </a:schemeClr>
              </a:solidFill>
            </a:endParaRPr>
          </a:p>
        </p:txBody>
      </p:sp>
      <p:pic>
        <p:nvPicPr>
          <p:cNvPr id="9" name="Picture 8"/>
          <p:cNvPicPr>
            <a:picLocks noChangeAspect="1"/>
          </p:cNvPicPr>
          <p:nvPr/>
        </p:nvPicPr>
        <p:blipFill rotWithShape="1">
          <a:blip r:embed="rId5"/>
          <a:srcRect t="14589" b="14563"/>
          <a:stretch/>
        </p:blipFill>
        <p:spPr>
          <a:xfrm>
            <a:off x="3803249" y="769675"/>
            <a:ext cx="4089964" cy="2139780"/>
          </a:xfrm>
          <a:prstGeom prst="rect">
            <a:avLst/>
          </a:prstGeom>
        </p:spPr>
      </p:pic>
      <p:pic>
        <p:nvPicPr>
          <p:cNvPr id="19" name="Picture 18"/>
          <p:cNvPicPr>
            <a:picLocks noChangeAspect="1"/>
          </p:cNvPicPr>
          <p:nvPr/>
        </p:nvPicPr>
        <p:blipFill rotWithShape="1">
          <a:blip r:embed="rId6"/>
          <a:srcRect b="16125"/>
          <a:stretch/>
        </p:blipFill>
        <p:spPr>
          <a:xfrm>
            <a:off x="8367014" y="769675"/>
            <a:ext cx="3304762" cy="2108852"/>
          </a:xfrm>
          <a:prstGeom prst="rect">
            <a:avLst/>
          </a:prstGeom>
        </p:spPr>
      </p:pic>
      <p:grpSp>
        <p:nvGrpSpPr>
          <p:cNvPr id="13" name="Group 12"/>
          <p:cNvGrpSpPr/>
          <p:nvPr/>
        </p:nvGrpSpPr>
        <p:grpSpPr>
          <a:xfrm>
            <a:off x="913019" y="2878527"/>
            <a:ext cx="2848604" cy="2290012"/>
            <a:chOff x="10022648" y="3995700"/>
            <a:chExt cx="1412861" cy="884353"/>
          </a:xfrm>
        </p:grpSpPr>
        <mc:AlternateContent xmlns:mc="http://schemas.openxmlformats.org/markup-compatibility/2006" xmlns:a14="http://schemas.microsoft.com/office/drawing/2010/main">
          <mc:Choice Requires="a14">
            <p:sp>
              <p:nvSpPr>
                <p:cNvPr id="14" name="Oval 13"/>
                <p:cNvSpPr/>
                <p:nvPr/>
              </p:nvSpPr>
              <p:spPr>
                <a:xfrm>
                  <a:off x="10022648" y="4393787"/>
                  <a:ext cx="551920" cy="4862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sz="1400" b="1" i="1" smtClean="0">
                            <a:solidFill>
                              <a:srgbClr val="7030A0"/>
                            </a:solidFill>
                            <a:latin typeface="Cambria Math" panose="02040503050406030204" pitchFamily="18" charset="0"/>
                          </a:rPr>
                          <m:t>𝑺𝒕𝒓𝒆𝒏𝒈𝒕𝒉</m:t>
                        </m:r>
                      </m:oMath>
                    </m:oMathPara>
                  </a14:m>
                  <a:endParaRPr lang="fa-IR" sz="1600" dirty="0">
                    <a:solidFill>
                      <a:srgbClr val="7030A0"/>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10022648" y="4393787"/>
                  <a:ext cx="551920" cy="486266"/>
                </a:xfrm>
                <a:prstGeom prst="ellipse">
                  <a:avLst/>
                </a:prstGeom>
                <a:blipFill>
                  <a:blip r:embed="rId7"/>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6" name="Oval 15"/>
                <p:cNvSpPr/>
                <p:nvPr/>
              </p:nvSpPr>
              <p:spPr>
                <a:xfrm>
                  <a:off x="10883589" y="4393787"/>
                  <a:ext cx="551920" cy="4862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sz="1200" b="1" i="1" smtClean="0">
                            <a:solidFill>
                              <a:srgbClr val="7030A0"/>
                            </a:solidFill>
                            <a:latin typeface="Cambria Math" panose="02040503050406030204" pitchFamily="18" charset="0"/>
                          </a:rPr>
                          <m:t>𝑹𝒆𝒕𝒖𝒓𝒏</m:t>
                        </m:r>
                        <m:r>
                          <a:rPr lang="en-US" sz="1200" b="1" i="1" smtClean="0">
                            <a:solidFill>
                              <a:srgbClr val="7030A0"/>
                            </a:solidFill>
                            <a:latin typeface="Cambria Math" panose="02040503050406030204" pitchFamily="18" charset="0"/>
                          </a:rPr>
                          <m:t> </m:t>
                        </m:r>
                        <m:r>
                          <a:rPr lang="en-US" sz="1200" b="1" i="1" smtClean="0">
                            <a:solidFill>
                              <a:srgbClr val="7030A0"/>
                            </a:solidFill>
                            <a:latin typeface="Cambria Math" panose="02040503050406030204" pitchFamily="18" charset="0"/>
                          </a:rPr>
                          <m:t>𝑹𝒂𝒕𝒆</m:t>
                        </m:r>
                      </m:oMath>
                    </m:oMathPara>
                  </a14:m>
                  <a:endParaRPr lang="fa-IR" dirty="0"/>
                </a:p>
              </p:txBody>
            </p:sp>
          </mc:Choice>
          <mc:Fallback xmlns="">
            <p:sp>
              <p:nvSpPr>
                <p:cNvPr id="14" name="Oval 13"/>
                <p:cNvSpPr>
                  <a:spLocks noRot="1" noChangeAspect="1" noMove="1" noResize="1" noEditPoints="1" noAdjustHandles="1" noChangeArrowheads="1" noChangeShapeType="1" noTextEdit="1"/>
                </p:cNvSpPr>
                <p:nvPr/>
              </p:nvSpPr>
              <p:spPr>
                <a:xfrm>
                  <a:off x="10883589" y="4393787"/>
                  <a:ext cx="551920" cy="486266"/>
                </a:xfrm>
                <a:prstGeom prst="ellipse">
                  <a:avLst/>
                </a:prstGeom>
                <a:blipFill>
                  <a:blip r:embed="rId8"/>
                  <a:stretch>
                    <a:fillRect/>
                  </a:stretch>
                </a:blipFill>
              </p:spPr>
              <p:txBody>
                <a:bodyPr/>
                <a:lstStyle/>
                <a:p>
                  <a:r>
                    <a:rPr lang="fa-IR">
                      <a:noFill/>
                    </a:rPr>
                    <a:t> </a:t>
                  </a:r>
                </a:p>
              </p:txBody>
            </p:sp>
          </mc:Fallback>
        </mc:AlternateContent>
        <p:cxnSp>
          <p:nvCxnSpPr>
            <p:cNvPr id="17" name="Curved Connector 16"/>
            <p:cNvCxnSpPr>
              <a:stCxn id="14" idx="0"/>
              <a:endCxn id="16" idx="0"/>
            </p:cNvCxnSpPr>
            <p:nvPr/>
          </p:nvCxnSpPr>
          <p:spPr>
            <a:xfrm rot="5400000" flipH="1" flipV="1">
              <a:off x="10729078" y="3963317"/>
              <a:ext cx="12700" cy="860941"/>
            </a:xfrm>
            <a:prstGeom prst="curvedConnector3">
              <a:avLst>
                <a:gd name="adj1" fmla="val 1800000"/>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10491030" y="3995700"/>
                  <a:ext cx="42351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𝑵</m:t>
                        </m:r>
                      </m:oMath>
                    </m:oMathPara>
                  </a14:m>
                  <a:endParaRPr lang="fa-IR" dirty="0">
                    <a:solidFill>
                      <a:srgbClr val="7030A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0491030" y="3995700"/>
                  <a:ext cx="423514" cy="369332"/>
                </a:xfrm>
                <a:prstGeom prst="rect">
                  <a:avLst/>
                </a:prstGeom>
                <a:blipFill>
                  <a:blip r:embed="rId9"/>
                  <a:stretch>
                    <a:fillRect/>
                  </a:stretch>
                </a:blipFill>
              </p:spPr>
              <p:txBody>
                <a:bodyPr/>
                <a:lstStyle/>
                <a:p>
                  <a:r>
                    <a:rPr lang="fa-IR">
                      <a:noFill/>
                    </a:rPr>
                    <a:t> </a:t>
                  </a:r>
                </a:p>
              </p:txBody>
            </p:sp>
          </mc:Fallback>
        </mc:AlternateContent>
      </p:grpSp>
    </p:spTree>
    <p:extLst>
      <p:ext uri="{BB962C8B-B14F-4D97-AF65-F5344CB8AC3E}">
        <p14:creationId xmlns:p14="http://schemas.microsoft.com/office/powerpoint/2010/main" val="666021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190" y="5526431"/>
            <a:ext cx="12655107" cy="1443859"/>
            <a:chOff x="-129190" y="5526431"/>
            <a:chExt cx="12655107" cy="1443859"/>
          </a:xfrm>
        </p:grpSpPr>
        <p:grpSp>
          <p:nvGrpSpPr>
            <p:cNvPr id="4" name="Group 3"/>
            <p:cNvGrpSpPr/>
            <p:nvPr/>
          </p:nvGrpSpPr>
          <p:grpSpPr>
            <a:xfrm>
              <a:off x="-129190" y="5632173"/>
              <a:ext cx="12076680" cy="12258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67838" y="3609014"/>
                <a:ext cx="8320805" cy="21366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10533" y="5526431"/>
              <a:ext cx="1615384" cy="1443859"/>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11" name="Rectangle 10"/>
          <p:cNvSpPr/>
          <p:nvPr/>
        </p:nvSpPr>
        <p:spPr>
          <a:xfrm>
            <a:off x="9688360" y="281681"/>
            <a:ext cx="1713931" cy="584775"/>
          </a:xfrm>
          <a:prstGeom prst="rect">
            <a:avLst/>
          </a:prstGeom>
        </p:spPr>
        <p:txBody>
          <a:bodyPr wrap="none">
            <a:spAutoFit/>
          </a:bodyPr>
          <a:lstStyle/>
          <a:p>
            <a:pPr algn="ctr"/>
            <a:r>
              <a:rPr lang="fa-IR" sz="3200" dirty="0" smtClean="0">
                <a:solidFill>
                  <a:schemeClr val="accent6"/>
                </a:solidFill>
                <a:latin typeface="Adobe Arabic" panose="02040503050201020203" pitchFamily="18" charset="-78"/>
                <a:cs typeface="B Titr" panose="00000700000000000000" pitchFamily="2" charset="-78"/>
              </a:rPr>
              <a:t>نوآوری ها</a:t>
            </a:r>
            <a:endParaRPr lang="fa-IR" sz="3200" dirty="0">
              <a:solidFill>
                <a:schemeClr val="accent6"/>
              </a:solidFill>
              <a:cs typeface="B Titr" panose="00000700000000000000" pitchFamily="2" charset="-78"/>
            </a:endParaRPr>
          </a:p>
        </p:txBody>
      </p:sp>
      <p:sp>
        <p:nvSpPr>
          <p:cNvPr id="2" name="Rectangle 1"/>
          <p:cNvSpPr/>
          <p:nvPr/>
        </p:nvSpPr>
        <p:spPr>
          <a:xfrm>
            <a:off x="1205345" y="1081943"/>
            <a:ext cx="10196946" cy="3170099"/>
          </a:xfrm>
          <a:prstGeom prst="rect">
            <a:avLst/>
          </a:prstGeom>
        </p:spPr>
        <p:txBody>
          <a:bodyPr wrap="square">
            <a:spAutoFit/>
          </a:bodyPr>
          <a:lstStyle/>
          <a:p>
            <a:pPr marL="342900" lvl="0" indent="-342900" algn="justLow" rtl="1">
              <a:lnSpc>
                <a:spcPct val="150000"/>
              </a:lnSpc>
              <a:spcAft>
                <a:spcPts val="600"/>
              </a:spcAft>
              <a:buFont typeface="+mj-lt"/>
              <a:buAutoNum type="arabicPeriod"/>
            </a:pPr>
            <a:r>
              <a:rPr lang="fa-IR"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ارائه ی یک روش بازنمایی اسناد خبری اقتصادی مبتنی بر مفاهیم پنهان در اخبار</a:t>
            </a:r>
          </a:p>
          <a:p>
            <a:pPr marL="342900" lvl="0" indent="-342900" algn="justLow" rtl="1">
              <a:lnSpc>
                <a:spcPct val="150000"/>
              </a:lnSpc>
              <a:spcAft>
                <a:spcPts val="600"/>
              </a:spcAft>
              <a:buFont typeface="+mj-lt"/>
              <a:buAutoNum type="arabicPeriod"/>
            </a:pPr>
            <a:r>
              <a:rPr lang="fa-IR"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مدلسازی رویدادهای دنیای واقعی به صورت سری زمانی بر اساس شناسایی اسناد با موضوع یکسان ( رویداد )</a:t>
            </a:r>
            <a:endParaRPr lang="en-US"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endParaRPr>
          </a:p>
          <a:p>
            <a:pPr marL="342900" lvl="0" indent="-342900" algn="justLow" rtl="1">
              <a:lnSpc>
                <a:spcPct val="150000"/>
              </a:lnSpc>
              <a:spcAft>
                <a:spcPts val="600"/>
              </a:spcAft>
              <a:buFont typeface="+mj-lt"/>
              <a:buAutoNum type="arabicPeriod"/>
            </a:pP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مدلسازی </a:t>
            </a: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تطبیقی سری زمانی </a:t>
            </a:r>
            <a:r>
              <a:rPr lang="fa-IR"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قوت</a:t>
            </a: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 </a:t>
            </a: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رویدادها با توجه به شاخص احساس و </a:t>
            </a: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ارتباط</a:t>
            </a:r>
            <a:r>
              <a:rPr lang="en-US"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 </a:t>
            </a:r>
            <a:r>
              <a:rPr lang="fa-IR"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موضوعی</a:t>
            </a: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 </a:t>
            </a: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میان اسناد</a:t>
            </a:r>
            <a:endParaRPr lang="en-US" sz="16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endParaRPr>
          </a:p>
          <a:p>
            <a:pPr marL="342900" lvl="0" indent="-342900" algn="justLow" rtl="1">
              <a:lnSpc>
                <a:spcPct val="150000"/>
              </a:lnSpc>
              <a:spcAft>
                <a:spcPts val="600"/>
              </a:spcAft>
              <a:buFont typeface="+mj-lt"/>
              <a:buAutoNum type="arabicPeriod"/>
            </a:pP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استفاده از تست آماری رابط شرطی در تحلیل وابستگی دو سری زمانی</a:t>
            </a:r>
            <a:endParaRPr lang="en-US" sz="16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endParaRPr>
          </a:p>
          <a:p>
            <a:pPr marL="342900" lvl="0" indent="-342900" algn="justLow" rtl="1">
              <a:lnSpc>
                <a:spcPct val="150000"/>
              </a:lnSpc>
              <a:spcAft>
                <a:spcPts val="600"/>
              </a:spcAft>
              <a:buFont typeface="+mj-lt"/>
              <a:buAutoNum type="arabicPeriod"/>
            </a:pP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استفاده </a:t>
            </a: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از معیارهایی مبتنی بر نظریه­ی اطلاعات در ارزیابی میزان اطلاعات بدست آمده از میزان </a:t>
            </a:r>
            <a:r>
              <a:rPr lang="fa-IR"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قوت</a:t>
            </a:r>
            <a:r>
              <a:rPr lang="ar-SA" sz="2400" dirty="0" smtClean="0">
                <a:solidFill>
                  <a:schemeClr val="bg1"/>
                </a:solidFill>
                <a:latin typeface="Times New Roman" panose="02020603050405020304" pitchFamily="18" charset="0"/>
                <a:ea typeface="Times New Roman" panose="02020603050405020304" pitchFamily="18" charset="0"/>
                <a:cs typeface="B Mitra" panose="00000400000000000000" pitchFamily="2" charset="-78"/>
              </a:rPr>
              <a:t> </a:t>
            </a:r>
            <a:r>
              <a:rPr lang="ar-SA" sz="2400" dirty="0">
                <a:solidFill>
                  <a:schemeClr val="bg1"/>
                </a:solidFill>
                <a:latin typeface="Times New Roman" panose="02020603050405020304" pitchFamily="18" charset="0"/>
                <a:ea typeface="Times New Roman" panose="02020603050405020304" pitchFamily="18" charset="0"/>
                <a:cs typeface="B Mitra" panose="00000400000000000000" pitchFamily="2" charset="-78"/>
              </a:rPr>
              <a:t>رویدادها </a:t>
            </a:r>
            <a:endParaRPr lang="en-US" sz="1600" dirty="0">
              <a:solidFill>
                <a:schemeClr val="bg1"/>
              </a:solidFill>
              <a:effectLst/>
              <a:latin typeface="Times New Roman" panose="02020603050405020304" pitchFamily="18" charset="0"/>
              <a:ea typeface="Times New Roman" panose="02020603050405020304" pitchFamily="18" charset="0"/>
              <a:cs typeface="B Mitra" panose="00000400000000000000" pitchFamily="2" charset="-78"/>
            </a:endParaRPr>
          </a:p>
        </p:txBody>
      </p:sp>
      <p:sp>
        <p:nvSpPr>
          <p:cNvPr id="9" name="Slide Number Placeholder 10"/>
          <p:cNvSpPr>
            <a:spLocks noGrp="1"/>
          </p:cNvSpPr>
          <p:nvPr>
            <p:ph type="sldNum" sz="quarter" idx="12"/>
          </p:nvPr>
        </p:nvSpPr>
        <p:spPr>
          <a:xfrm>
            <a:off x="1697" y="6260614"/>
            <a:ext cx="2743200" cy="365125"/>
          </a:xfrm>
        </p:spPr>
        <p:txBody>
          <a:bodyPr/>
          <a:lstStyle/>
          <a:p>
            <a:r>
              <a:rPr lang="fa-IR" sz="1600" b="1" dirty="0" smtClean="0">
                <a:solidFill>
                  <a:schemeClr val="accent6">
                    <a:lumMod val="50000"/>
                  </a:schemeClr>
                </a:solidFill>
                <a:cs typeface="B Titr" panose="00000700000000000000" pitchFamily="2" charset="-78"/>
              </a:rPr>
              <a:t>26</a:t>
            </a:r>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804759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6496335" y="116515"/>
            <a:ext cx="545032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مسیر تحقیق مبتنی بر پرسشهای پژوهش</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27</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tangle 6"/>
          <p:cNvSpPr/>
          <p:nvPr/>
        </p:nvSpPr>
        <p:spPr>
          <a:xfrm>
            <a:off x="1320759" y="568988"/>
            <a:ext cx="10351017" cy="600164"/>
          </a:xfrm>
          <a:prstGeom prst="rect">
            <a:avLst/>
          </a:prstGeom>
        </p:spPr>
        <p:txBody>
          <a:bodyPr wrap="square">
            <a:spAutoFit/>
          </a:bodyPr>
          <a:lstStyle/>
          <a:p>
            <a:pPr marL="342900" lvl="0" indent="-342900" algn="justLow" rtl="1">
              <a:lnSpc>
                <a:spcPct val="150000"/>
              </a:lnSpc>
              <a:spcAft>
                <a:spcPts val="600"/>
              </a:spcAft>
              <a:buSzPts val="1200"/>
              <a:buFont typeface="+mj-lt"/>
              <a:buAutoNum type="arabicPeriod"/>
            </a:pPr>
            <a:r>
              <a:rPr lang="fa-IR"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بازنمایی اسناد مبتنی بر توزیع لغات آن حول مفاهیم پنهان اقتصادی بر پیش بینی بازار موثر است؟</a:t>
            </a:r>
          </a:p>
        </p:txBody>
      </p:sp>
      <p:pic>
        <p:nvPicPr>
          <p:cNvPr id="3" name="Picture 2"/>
          <p:cNvPicPr>
            <a:picLocks noChangeAspect="1"/>
          </p:cNvPicPr>
          <p:nvPr/>
        </p:nvPicPr>
        <p:blipFill rotWithShape="1">
          <a:blip r:embed="rId4"/>
          <a:srcRect t="10745"/>
          <a:stretch/>
        </p:blipFill>
        <p:spPr>
          <a:xfrm>
            <a:off x="483931" y="1270842"/>
            <a:ext cx="7380952" cy="4972768"/>
          </a:xfrm>
          <a:prstGeom prst="rect">
            <a:avLst/>
          </a:prstGeom>
        </p:spPr>
      </p:pic>
    </p:spTree>
    <p:extLst>
      <p:ext uri="{BB962C8B-B14F-4D97-AF65-F5344CB8AC3E}">
        <p14:creationId xmlns:p14="http://schemas.microsoft.com/office/powerpoint/2010/main" val="22652080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5745707" y="427779"/>
            <a:ext cx="6078123" cy="523220"/>
          </a:xfrm>
          <a:prstGeom prst="rect">
            <a:avLst/>
          </a:prstGeom>
          <a:noFill/>
        </p:spPr>
        <p:txBody>
          <a:bodyPr wrap="square" rtlCol="1">
            <a:spAutoFit/>
          </a:bodyPr>
          <a:lstStyle/>
          <a:p>
            <a:pPr algn="r" rtl="1"/>
            <a:r>
              <a:rPr lang="fa-IR" sz="2800" dirty="0">
                <a:solidFill>
                  <a:schemeClr val="accent6">
                    <a:lumMod val="60000"/>
                    <a:lumOff val="40000"/>
                  </a:schemeClr>
                </a:solidFill>
                <a:cs typeface="B Titr" panose="00000700000000000000" pitchFamily="2" charset="-78"/>
              </a:rPr>
              <a:t>مسیر تحقیق مبتنی بر </a:t>
            </a:r>
            <a:r>
              <a:rPr lang="fa-IR" sz="2800" dirty="0" smtClean="0">
                <a:solidFill>
                  <a:schemeClr val="accent6">
                    <a:lumMod val="60000"/>
                    <a:lumOff val="40000"/>
                  </a:schemeClr>
                </a:solidFill>
                <a:cs typeface="B Titr" panose="00000700000000000000" pitchFamily="2" charset="-78"/>
              </a:rPr>
              <a:t>پرسش های </a:t>
            </a:r>
            <a:r>
              <a:rPr lang="fa-IR" sz="2800" dirty="0">
                <a:solidFill>
                  <a:schemeClr val="accent6">
                    <a:lumMod val="60000"/>
                    <a:lumOff val="40000"/>
                  </a:schemeClr>
                </a:solidFill>
                <a:cs typeface="B Titr" panose="00000700000000000000" pitchFamily="2" charset="-78"/>
              </a:rPr>
              <a:t>پژوهش</a:t>
            </a: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28</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16" name="Rectangle 4"/>
          <p:cNvSpPr>
            <a:spLocks noChangeArrowheads="1"/>
          </p:cNvSpPr>
          <p:nvPr/>
        </p:nvSpPr>
        <p:spPr bwMode="auto">
          <a:xfrm>
            <a:off x="3033246" y="22004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a-IR" sz="1800" b="0" i="0" u="none" strike="noStrike" cap="none" normalizeH="0" baseline="0" smtClean="0">
                <a:ln>
                  <a:noFill/>
                </a:ln>
                <a:solidFill>
                  <a:schemeClr val="tx1"/>
                </a:solidFill>
                <a:effectLst/>
                <a:latin typeface="Arial" panose="020B0604020202020204" pitchFamily="34" charset="0"/>
              </a:rPr>
              <a:t/>
            </a:r>
            <a:br>
              <a:rPr kumimoji="0" lang="en-US" altLang="fa-IR" sz="1800" b="0" i="0" u="none" strike="noStrike" cap="none" normalizeH="0" baseline="0" smtClean="0">
                <a:ln>
                  <a:noFill/>
                </a:ln>
                <a:solidFill>
                  <a:schemeClr val="tx1"/>
                </a:solidFill>
                <a:effectLst/>
                <a:latin typeface="Arial" panose="020B0604020202020204" pitchFamily="34" charset="0"/>
              </a:rPr>
            </a:br>
            <a:endParaRPr kumimoji="0" lang="en-US" altLang="fa-IR" sz="1800" b="0" i="0" u="none" strike="noStrike" cap="none" normalizeH="0" baseline="0" smtClean="0">
              <a:ln>
                <a:noFill/>
              </a:ln>
              <a:solidFill>
                <a:schemeClr val="tx1"/>
              </a:solidFill>
              <a:effectLst/>
              <a:latin typeface="Arial" panose="020B0604020202020204" pitchFamily="34" charset="0"/>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Rectangle 6"/>
          <p:cNvSpPr/>
          <p:nvPr/>
        </p:nvSpPr>
        <p:spPr>
          <a:xfrm>
            <a:off x="862318" y="1480255"/>
            <a:ext cx="10351017" cy="2215991"/>
          </a:xfrm>
          <a:prstGeom prst="rect">
            <a:avLst/>
          </a:prstGeom>
        </p:spPr>
        <p:txBody>
          <a:bodyPr wrap="square">
            <a:spAutoFit/>
          </a:bodyPr>
          <a:lstStyle/>
          <a:p>
            <a:pPr marL="342900" lvl="0" indent="-342900" algn="justLow" rtl="1">
              <a:lnSpc>
                <a:spcPct val="150000"/>
              </a:lnSpc>
              <a:spcAft>
                <a:spcPts val="600"/>
              </a:spcAft>
              <a:buSzPts val="1200"/>
              <a:buFont typeface="+mj-lt"/>
              <a:buAutoNum type="arabicPeriod"/>
            </a:pPr>
            <a:r>
              <a:rPr lang="fa-IR"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میزان قوت</a:t>
            </a:r>
            <a:r>
              <a:rPr lang="ar-SA"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 </a:t>
            </a:r>
            <a:r>
              <a:rPr lang="ar-SA" sz="24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رویدادها </a:t>
            </a:r>
            <a:r>
              <a:rPr lang="ar-SA"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در جامعه­ی </a:t>
            </a:r>
            <a:r>
              <a:rPr lang="ar-SA" sz="24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مورد بررسی با میزان بازگشت در آن بازار دارای همبستگی بلندمدت است</a:t>
            </a:r>
            <a:r>
              <a:rPr lang="ar-SA"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a:p>
            <a:pPr marL="342900" lvl="0" indent="-342900" algn="justLow">
              <a:lnSpc>
                <a:spcPct val="150000"/>
              </a:lnSpc>
              <a:spcAft>
                <a:spcPts val="600"/>
              </a:spcAft>
              <a:buSzPts val="1200"/>
              <a:buFont typeface="Arial" panose="020B0604020202020204" pitchFamily="34" charset="0"/>
              <a:buChar char="•"/>
            </a:pPr>
            <a:r>
              <a:rPr lang="en-US"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Statistical Copula test</a:t>
            </a:r>
          </a:p>
          <a:p>
            <a:pPr lvl="1" algn="justLow">
              <a:lnSpc>
                <a:spcPct val="150000"/>
              </a:lnSpc>
              <a:spcAft>
                <a:spcPts val="600"/>
              </a:spcAft>
              <a:buSzPts val="1200"/>
            </a:pPr>
            <a:r>
              <a:rPr lang="en-US"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H0 : Marginal uniform distribution with copula variable (news strength and market return rate)</a:t>
            </a:r>
          </a:p>
          <a:p>
            <a:pPr marL="800100" lvl="1" indent="-342900" algn="justLow">
              <a:lnSpc>
                <a:spcPct val="150000"/>
              </a:lnSpc>
              <a:spcAft>
                <a:spcPts val="600"/>
              </a:spcAft>
              <a:buSzPts val="1200"/>
              <a:buFont typeface="Arial" panose="020B0604020202020204" pitchFamily="34" charset="0"/>
              <a:buChar char="•"/>
            </a:pPr>
            <a:endParaRPr lang="en-US" sz="16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42577418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6054509" y="266643"/>
            <a:ext cx="586485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مسیر تحقیق مبتنی بر پرسشهای پژوهش</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29</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mc:AlternateContent xmlns:mc="http://schemas.openxmlformats.org/markup-compatibility/2006" xmlns:a14="http://schemas.microsoft.com/office/drawing/2010/main">
        <mc:Choice Requires="a14">
          <p:sp>
            <p:nvSpPr>
              <p:cNvPr id="3" name="Rectangle 2"/>
              <p:cNvSpPr/>
              <p:nvPr/>
            </p:nvSpPr>
            <p:spPr>
              <a:xfrm>
                <a:off x="483931" y="1592651"/>
                <a:ext cx="11321382" cy="1470915"/>
              </a:xfrm>
              <a:prstGeom prst="rect">
                <a:avLst/>
              </a:prstGeom>
            </p:spPr>
            <p:txBody>
              <a:bodyPr wrap="square">
                <a:spAutoFit/>
              </a:bodyPr>
              <a:lstStyle/>
              <a:p>
                <a:pPr marL="342900" indent="-342900" algn="justLow">
                  <a:lnSpc>
                    <a:spcPct val="150000"/>
                  </a:lnSpc>
                  <a:spcAft>
                    <a:spcPts val="600"/>
                  </a:spcAft>
                  <a:buSzPts val="1200"/>
                  <a:buFont typeface="Arial" panose="020B0604020202020204" pitchFamily="34" charset="0"/>
                  <a:buChar char="•"/>
                </a:pPr>
                <a:r>
                  <a:rPr lang="en-US" sz="2400" i="1" dirty="0" smtClean="0">
                    <a:solidFill>
                      <a:schemeClr val="bg1"/>
                    </a:solidFill>
                    <a:latin typeface="Cambria Math" panose="02040503050406030204" pitchFamily="18" charset="0"/>
                  </a:rPr>
                  <a:t>Information </a:t>
                </a:r>
                <a:r>
                  <a:rPr lang="en-US" sz="2400" i="1" dirty="0">
                    <a:solidFill>
                      <a:schemeClr val="bg1"/>
                    </a:solidFill>
                    <a:latin typeface="Cambria Math" panose="02040503050406030204" pitchFamily="18" charset="0"/>
                  </a:rPr>
                  <a:t>theory </a:t>
                </a:r>
                <a:r>
                  <a:rPr lang="en-US" sz="2400" i="1" dirty="0" smtClean="0">
                    <a:solidFill>
                      <a:schemeClr val="bg1"/>
                    </a:solidFill>
                    <a:latin typeface="Cambria Math" panose="02040503050406030204" pitchFamily="18" charset="0"/>
                  </a:rPr>
                  <a:t> metrics</a:t>
                </a:r>
                <a:endParaRPr lang="en-US" sz="2400" i="1" dirty="0">
                  <a:solidFill>
                    <a:schemeClr val="bg1"/>
                  </a:solidFill>
                  <a:latin typeface="Cambria Math" panose="02040503050406030204" pitchFamily="18" charset="0"/>
                </a:endParaRPr>
              </a:p>
              <a:p>
                <a:pPr marL="342900" indent="-342900" algn="justLow">
                  <a:lnSpc>
                    <a:spcPct val="150000"/>
                  </a:lnSpc>
                  <a:spcAft>
                    <a:spcPts val="600"/>
                  </a:spcAft>
                  <a:buSzPts val="1200"/>
                  <a:buFont typeface="Arial" panose="020B0604020202020204" pitchFamily="34" charset="0"/>
                  <a:buChar char="•"/>
                </a:pP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𝐼</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𝑋</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𝑌</m:t>
                        </m:r>
                        <m:r>
                          <a:rPr lang="en-US" sz="2000" i="1">
                            <a:solidFill>
                              <a:schemeClr val="bg1"/>
                            </a:solidFill>
                            <a:latin typeface="Cambria Math" panose="02040503050406030204" pitchFamily="18" charset="0"/>
                          </a:rPr>
                          <m:t>)</m:t>
                        </m:r>
                      </m:e>
                      <m:sub>
                        <m:r>
                          <a:rPr lang="en-US" sz="2000" i="1">
                            <a:solidFill>
                              <a:schemeClr val="bg1"/>
                            </a:solidFill>
                            <a:latin typeface="Cambria Math" panose="02040503050406030204" pitchFamily="18" charset="0"/>
                          </a:rPr>
                          <m:t>𝜏</m:t>
                        </m:r>
                      </m:sub>
                    </m:sSub>
                    <m:r>
                      <a:rPr lang="en-US" sz="2000" i="1">
                        <a:solidFill>
                          <a:schemeClr val="bg1"/>
                        </a:solidFill>
                        <a:latin typeface="Cambria Math" panose="02040503050406030204" pitchFamily="18" charset="0"/>
                      </a:rPr>
                      <m:t>= − </m:t>
                    </m:r>
                    <m:nary>
                      <m:naryPr>
                        <m:chr m:val="∑"/>
                        <m:limLoc m:val="undOvr"/>
                        <m:supHide m:val="on"/>
                        <m:ctrlPr>
                          <a:rPr lang="en-US" sz="2000" i="1">
                            <a:solidFill>
                              <a:schemeClr val="bg1"/>
                            </a:solidFill>
                            <a:latin typeface="Cambria Math" panose="02040503050406030204" pitchFamily="18" charset="0"/>
                          </a:rPr>
                        </m:ctrlPr>
                      </m:naryPr>
                      <m:sub>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𝑛</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𝜏</m:t>
                            </m:r>
                            <m:r>
                              <a:rPr lang="en-US" sz="2000" i="1">
                                <a:solidFill>
                                  <a:schemeClr val="bg1"/>
                                </a:solidFill>
                                <a:latin typeface="Cambria Math" panose="02040503050406030204" pitchFamily="18" charset="0"/>
                              </a:rPr>
                              <m:t> </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𝑋</m:t>
                        </m:r>
                        <m:r>
                          <a:rPr lang="en-US" sz="2000" i="1">
                            <a:solidFill>
                              <a:schemeClr val="bg1"/>
                            </a:solidFill>
                            <a:latin typeface="Cambria Math" panose="02040503050406030204" pitchFamily="18" charset="0"/>
                          </a:rPr>
                          <m:t> ,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𝑛</m:t>
                            </m:r>
                          </m:sub>
                        </m:sSub>
                        <m:r>
                          <a:rPr lang="en-US" sz="2000" i="1">
                            <a:solidFill>
                              <a:schemeClr val="bg1"/>
                            </a:solidFill>
                            <a:latin typeface="Cambria Math" panose="02040503050406030204" pitchFamily="18" charset="0"/>
                          </a:rPr>
                          <m:t> ∈</m:t>
                        </m:r>
                        <m:r>
                          <a:rPr lang="en-US" sz="2000" i="1">
                            <a:solidFill>
                              <a:schemeClr val="bg1"/>
                            </a:solidFill>
                            <a:latin typeface="Cambria Math" panose="02040503050406030204" pitchFamily="18" charset="0"/>
                          </a:rPr>
                          <m:t>𝑌</m:t>
                        </m:r>
                      </m:sub>
                      <m:sup/>
                      <m:e>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𝑛</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𝜏</m:t>
                                </m:r>
                              </m:sub>
                            </m:sSub>
                            <m:r>
                              <a:rPr lang="en-US" sz="2000" i="1">
                                <a:solidFill>
                                  <a:schemeClr val="bg1"/>
                                </a:solidFill>
                                <a:latin typeface="Cambria Math" panose="02040503050406030204" pitchFamily="18" charset="0"/>
                              </a:rPr>
                              <m:t> .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𝑛</m:t>
                                </m:r>
                              </m:sub>
                            </m:sSub>
                          </m:e>
                        </m:d>
                        <m:r>
                          <a:rPr lang="en-US" sz="2000" i="1">
                            <a:solidFill>
                              <a:schemeClr val="bg1"/>
                            </a:solidFill>
                            <a:latin typeface="Cambria Math" panose="02040503050406030204" pitchFamily="18" charset="0"/>
                          </a:rPr>
                          <m:t>∙  </m:t>
                        </m:r>
                        <m:func>
                          <m:funcPr>
                            <m:ctrlPr>
                              <a:rPr lang="en-US" sz="2000" i="1">
                                <a:solidFill>
                                  <a:schemeClr val="bg1"/>
                                </a:solidFill>
                                <a:latin typeface="Cambria Math" panose="02040503050406030204" pitchFamily="18" charset="0"/>
                              </a:rPr>
                            </m:ctrlPr>
                          </m:funcPr>
                          <m:fName>
                            <m:sSub>
                              <m:sSubPr>
                                <m:ctrlPr>
                                  <a:rPr lang="en-US" sz="2000" i="1">
                                    <a:solidFill>
                                      <a:schemeClr val="bg1"/>
                                    </a:solidFill>
                                    <a:latin typeface="Cambria Math" panose="02040503050406030204" pitchFamily="18" charset="0"/>
                                  </a:rPr>
                                </m:ctrlPr>
                              </m:sSubPr>
                              <m:e>
                                <m:r>
                                  <m:rPr>
                                    <m:sty m:val="p"/>
                                  </m:rPr>
                                  <a:rPr lang="en-US" sz="2000">
                                    <a:solidFill>
                                      <a:schemeClr val="bg1"/>
                                    </a:solidFill>
                                    <a:latin typeface="Cambria Math" panose="02040503050406030204" pitchFamily="18" charset="0"/>
                                  </a:rPr>
                                  <m:t>log</m:t>
                                </m:r>
                              </m:e>
                              <m:sub>
                                <m:r>
                                  <a:rPr lang="en-US" sz="2000" i="1">
                                    <a:solidFill>
                                      <a:schemeClr val="bg1"/>
                                    </a:solidFill>
                                    <a:latin typeface="Cambria Math" panose="02040503050406030204" pitchFamily="18" charset="0"/>
                                  </a:rPr>
                                  <m:t>2</m:t>
                                </m:r>
                              </m:sub>
                            </m:sSub>
                          </m:fName>
                          <m:e>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𝑛</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𝜏</m:t>
                                        </m:r>
                                      </m:sub>
                                    </m:sSub>
                                    <m:r>
                                      <a:rPr lang="en-US" sz="2000" i="1">
                                        <a:solidFill>
                                          <a:schemeClr val="bg1"/>
                                        </a:solidFill>
                                        <a:latin typeface="Cambria Math" panose="02040503050406030204" pitchFamily="18" charset="0"/>
                                      </a:rPr>
                                      <m:t> .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𝑛</m:t>
                                        </m:r>
                                      </m:sub>
                                    </m:sSub>
                                  </m:e>
                                </m:d>
                              </m:num>
                              <m:den>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𝑛</m:t>
                                        </m:r>
                                      </m:sub>
                                    </m:sSub>
                                  </m:e>
                                </m:d>
                                <m:r>
                                  <a:rPr lang="en-US" sz="2000" i="1">
                                    <a:solidFill>
                                      <a:schemeClr val="bg1"/>
                                    </a:solidFill>
                                    <a:latin typeface="Cambria Math" panose="02040503050406030204" pitchFamily="18" charset="0"/>
                                  </a:rPr>
                                  <m:t>𝑞</m:t>
                                </m:r>
                                <m:r>
                                  <a:rPr lang="en-US" sz="2000" i="1">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𝑛</m:t>
                                    </m:r>
                                  </m:sub>
                                </m:sSub>
                                <m:r>
                                  <a:rPr lang="en-US" sz="2000" i="1">
                                    <a:solidFill>
                                      <a:schemeClr val="bg1"/>
                                    </a:solidFill>
                                    <a:latin typeface="Cambria Math" panose="02040503050406030204" pitchFamily="18" charset="0"/>
                                  </a:rPr>
                                  <m:t>)</m:t>
                                </m:r>
                              </m:den>
                            </m:f>
                          </m:e>
                        </m:func>
                      </m:e>
                    </m:nary>
                  </m:oMath>
                </a14:m>
                <a:r>
                  <a:rPr lang="fa-IR" sz="2000" dirty="0">
                    <a:solidFill>
                      <a:schemeClr val="bg1"/>
                    </a:solidFill>
                  </a:rPr>
                  <a:t>	</a:t>
                </a:r>
                <a:endParaRPr lang="en-US" sz="2000"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483931" y="1592651"/>
                <a:ext cx="11321382" cy="1470915"/>
              </a:xfrm>
              <a:prstGeom prst="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483931" y="3074547"/>
                <a:ext cx="11320020" cy="896399"/>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fa-IR" i="1" smtClean="0">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𝑇</m:t>
                        </m:r>
                      </m:e>
                      <m:sub>
                        <m:r>
                          <a:rPr lang="fa-IR" i="1">
                            <a:solidFill>
                              <a:schemeClr val="bg1"/>
                            </a:solidFill>
                            <a:latin typeface="Cambria Math" panose="02040503050406030204" pitchFamily="18" charset="0"/>
                          </a:rPr>
                          <m:t>𝑌</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𝑋</m:t>
                        </m:r>
                      </m:sub>
                    </m:sSub>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𝑚</m:t>
                        </m:r>
                        <m:r>
                          <a:rPr lang="fa-IR" b="0" i="0" smtClean="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e>
                    </m:d>
                    <m:r>
                      <a:rPr lang="fa-IR" i="0">
                        <a:solidFill>
                          <a:schemeClr val="bg1"/>
                        </a:solidFill>
                        <a:latin typeface="Cambria Math" panose="02040503050406030204" pitchFamily="18" charset="0"/>
                      </a:rPr>
                      <m:t>= </m:t>
                    </m:r>
                    <m:nary>
                      <m:naryPr>
                        <m:chr m:val="∑"/>
                        <m:subHide m:val="on"/>
                        <m:supHide m:val="on"/>
                        <m:ctrlPr>
                          <a:rPr lang="fa-IR" i="1">
                            <a:solidFill>
                              <a:schemeClr val="bg1"/>
                            </a:solidFill>
                            <a:latin typeface="Cambria Math" panose="02040503050406030204" pitchFamily="18" charset="0"/>
                          </a:rPr>
                        </m:ctrlPr>
                      </m:naryPr>
                      <m:sub/>
                      <m:sup/>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e>
                    </m:nary>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b="0" i="0" smtClean="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i="0">
                        <a:solidFill>
                          <a:schemeClr val="bg1"/>
                        </a:solidFill>
                        <a:latin typeface="Cambria Math" panose="02040503050406030204" pitchFamily="18" charset="0"/>
                      </a:rPr>
                      <m:t>)∙</m:t>
                    </m:r>
                    <m:func>
                      <m:funcPr>
                        <m:ctrlPr>
                          <a:rPr lang="fa-IR" i="1">
                            <a:solidFill>
                              <a:schemeClr val="bg1"/>
                            </a:solidFill>
                            <a:latin typeface="Cambria Math" panose="02040503050406030204" pitchFamily="18" charset="0"/>
                          </a:rPr>
                        </m:ctrlPr>
                      </m:funcPr>
                      <m:fName>
                        <m:sSub>
                          <m:sSubPr>
                            <m:ctrlPr>
                              <a:rPr lang="fa-IR" i="1">
                                <a:solidFill>
                                  <a:schemeClr val="bg1"/>
                                </a:solidFill>
                                <a:latin typeface="Cambria Math" panose="02040503050406030204" pitchFamily="18" charset="0"/>
                              </a:rPr>
                            </m:ctrlPr>
                          </m:sSubPr>
                          <m:e>
                            <m:r>
                              <m:rPr>
                                <m:sty m:val="p"/>
                              </m:rPr>
                              <a:rPr lang="fa-IR" i="0">
                                <a:solidFill>
                                  <a:schemeClr val="bg1"/>
                                </a:solidFill>
                                <a:latin typeface="Cambria Math" panose="02040503050406030204" pitchFamily="18" charset="0"/>
                              </a:rPr>
                              <m:t>log</m:t>
                            </m:r>
                          </m:e>
                          <m:sub>
                            <m:r>
                              <a:rPr lang="fa-IR" i="0">
                                <a:solidFill>
                                  <a:schemeClr val="bg1"/>
                                </a:solidFill>
                                <a:latin typeface="Cambria Math" panose="02040503050406030204" pitchFamily="18" charset="0"/>
                              </a:rPr>
                              <m:t>2</m:t>
                            </m:r>
                          </m:sub>
                        </m:sSub>
                      </m:fName>
                      <m:e>
                        <m:f>
                          <m:fPr>
                            <m:ctrlPr>
                              <a:rPr lang="fa-IR" i="1">
                                <a:solidFill>
                                  <a:schemeClr val="bg1"/>
                                </a:solidFill>
                                <a:latin typeface="Cambria Math" panose="02040503050406030204" pitchFamily="18" charset="0"/>
                              </a:rPr>
                            </m:ctrlPr>
                          </m:fPr>
                          <m:num>
                            <m:d>
                              <m:dPr>
                                <m:beg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e>
                            </m:d>
                          </m:num>
                          <m:den>
                            <m:d>
                              <m:dPr>
                                <m:beg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e>
                            </m:d>
                          </m:den>
                        </m:f>
                      </m:e>
                    </m:func>
                  </m:oMath>
                </a14:m>
                <a:endParaRPr lang="fa-IR" sz="1400" dirty="0">
                  <a:solidFill>
                    <a:schemeClr val="bg1"/>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483931" y="3074547"/>
                <a:ext cx="11320020" cy="896399"/>
              </a:xfrm>
              <a:prstGeom prst="rect">
                <a:avLst/>
              </a:prstGeom>
              <a:blipFill>
                <a:blip r:embed="rId5"/>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83931" y="3951748"/>
                <a:ext cx="5570577" cy="1103315"/>
              </a:xfrm>
              <a:prstGeom prst="rect">
                <a:avLst/>
              </a:prstGeom>
              <a:noFill/>
            </p:spPr>
            <p:txBody>
              <a:bodyPr wrap="square" lIns="0" tIns="0" rIns="0" bIns="0" rtlCol="1">
                <a:spAutoFit/>
              </a:bodyPr>
              <a:lstStyle/>
              <a:p>
                <a:pPr>
                  <a:lnSpc>
                    <a:spcPct val="150000"/>
                  </a:lnSpc>
                </a:pPr>
                <a:r>
                  <a:rPr lang="en-US" sz="2400" i="1" dirty="0" smtClean="0">
                    <a:solidFill>
                      <a:schemeClr val="bg1"/>
                    </a:solidFill>
                    <a:latin typeface="Cambria Math" panose="02040503050406030204" pitchFamily="18" charset="0"/>
                  </a:rPr>
                  <a:t>Granger causality</a:t>
                </a:r>
              </a:p>
              <a:p>
                <a:pPr>
                  <a:lnSpc>
                    <a:spcPct val="150000"/>
                  </a:lnSpc>
                </a:pPr>
                <a14:m>
                  <m:oMath xmlns:m="http://schemas.openxmlformats.org/officeDocument/2006/math">
                    <m:sSub>
                      <m:sSubPr>
                        <m:ctrlPr>
                          <a:rPr lang="fa-IR"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 </m:t>
                    </m:r>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m:rPr>
                            <m:brk m:alnAt="23"/>
                          </m:rP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𝐿</m:t>
                        </m:r>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𝑡</m:t>
                            </m:r>
                          </m:sub>
                        </m:sSub>
                      </m:e>
                    </m:nary>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𝑣𝑎𝑟</m:t>
                    </m:r>
                    <m:d>
                      <m:dPr>
                        <m:ctrlPr>
                          <a:rPr lang="en-US" sz="2400" b="0" i="1" smtClean="0">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𝑡</m:t>
                            </m:r>
                          </m:sub>
                        </m:sSub>
                      </m:e>
                    </m:d>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Σ</m:t>
                        </m:r>
                      </m:e>
                      <m:sub>
                        <m:r>
                          <a:rPr lang="en-US" sz="2400" b="0" i="1" smtClean="0">
                            <a:solidFill>
                              <a:schemeClr val="bg1"/>
                            </a:solidFill>
                            <a:latin typeface="Cambria Math" panose="02040503050406030204" pitchFamily="18" charset="0"/>
                          </a:rPr>
                          <m:t>1</m:t>
                        </m:r>
                      </m:sub>
                    </m:sSub>
                  </m:oMath>
                </a14:m>
                <a:r>
                  <a:rPr lang="en-US" sz="2400" dirty="0" smtClean="0">
                    <a:solidFill>
                      <a:schemeClr val="bg1"/>
                    </a:solidFill>
                  </a:rPr>
                  <a:t> </a:t>
                </a:r>
                <a:endParaRPr lang="fa-IR" sz="2400"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83931" y="3951748"/>
                <a:ext cx="5570577" cy="1103315"/>
              </a:xfrm>
              <a:prstGeom prst="rect">
                <a:avLst/>
              </a:prstGeom>
              <a:blipFill>
                <a:blip r:embed="rId6"/>
                <a:stretch>
                  <a:fillRect l="-328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9062" y="5138947"/>
                <a:ext cx="7185961" cy="431337"/>
              </a:xfrm>
              <a:prstGeom prst="rect">
                <a:avLst/>
              </a:prstGeom>
              <a:noFill/>
            </p:spPr>
            <p:txBody>
              <a:bodyPr wrap="square" lIns="0" tIns="0" rIns="0" bIns="0" rtlCol="1">
                <a:spAutoFit/>
              </a:bodyPr>
              <a:lstStyle/>
              <a:p>
                <a14:m>
                  <m:oMath xmlns:m="http://schemas.openxmlformats.org/officeDocument/2006/math">
                    <m:sSub>
                      <m:sSubPr>
                        <m:ctrlPr>
                          <a:rPr lang="fa-IR"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m:rPr>
                            <m:brk m:alnAt="23"/>
                          </m:rP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𝐿</m:t>
                        </m:r>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sub>
                        </m:s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 </m:t>
                        </m:r>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m:t>
                            </m:r>
                            <m:r>
                              <m:rPr>
                                <m:brk m:alnAt="23"/>
                              </m:rP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𝐿</m:t>
                            </m:r>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e>
                        </m:nary>
                      </m:e>
                    </m:nary>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𝑣𝑎𝑟</m:t>
                    </m:r>
                    <m:d>
                      <m:dPr>
                        <m:ctrlPr>
                          <a:rPr lang="en-US" sz="2400" b="0" i="1" smtClean="0">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ea typeface="Cambria Math" panose="02040503050406030204" pitchFamily="18" charset="0"/>
                              </a:rPr>
                              <m:t>2</m:t>
                            </m:r>
                            <m:r>
                              <a:rPr lang="en-US" sz="2400" b="0" i="1" smtClean="0">
                                <a:solidFill>
                                  <a:schemeClr val="bg1"/>
                                </a:solidFill>
                                <a:latin typeface="Cambria Math" panose="02040503050406030204" pitchFamily="18" charset="0"/>
                                <a:ea typeface="Cambria Math" panose="02040503050406030204" pitchFamily="18" charset="0"/>
                              </a:rPr>
                              <m:t>𝑡</m:t>
                            </m:r>
                          </m:sub>
                        </m:sSub>
                      </m:e>
                    </m:d>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Σ</m:t>
                        </m:r>
                      </m:e>
                      <m:sub>
                        <m:r>
                          <a:rPr lang="en-US" sz="2400" b="0" i="1" smtClean="0">
                            <a:solidFill>
                              <a:schemeClr val="bg1"/>
                            </a:solidFill>
                            <a:latin typeface="Cambria Math" panose="02040503050406030204" pitchFamily="18" charset="0"/>
                          </a:rPr>
                          <m:t>2</m:t>
                        </m:r>
                      </m:sub>
                    </m:sSub>
                  </m:oMath>
                </a14:m>
                <a:r>
                  <a:rPr lang="en-US" sz="2400" dirty="0" smtClean="0">
                    <a:solidFill>
                      <a:schemeClr val="bg1"/>
                    </a:solidFill>
                  </a:rPr>
                  <a:t> </a:t>
                </a:r>
                <a:endParaRPr lang="fa-IR" sz="2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9062" y="5138947"/>
                <a:ext cx="7185961" cy="431337"/>
              </a:xfrm>
              <a:prstGeom prst="rect">
                <a:avLst/>
              </a:prstGeom>
              <a:blipFill>
                <a:blip r:embed="rId7"/>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26825" y="5522900"/>
                <a:ext cx="3410608" cy="62651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𝒇</m:t>
                          </m:r>
                        </m:e>
                        <m:sub>
                          <m:r>
                            <a:rPr lang="en-US" sz="2000" b="1" i="1" smtClean="0">
                              <a:solidFill>
                                <a:schemeClr val="bg1"/>
                              </a:solidFill>
                              <a:latin typeface="Cambria Math" panose="02040503050406030204" pitchFamily="18" charset="0"/>
                            </a:rPr>
                            <m:t>𝒚</m:t>
                          </m:r>
                          <m:r>
                            <a:rPr lang="fa-IR" sz="2000" b="1" i="1" smtClean="0">
                              <a:solidFill>
                                <a:schemeClr val="bg1"/>
                              </a:solidFill>
                              <a:latin typeface="Cambria Math" panose="02040503050406030204" pitchFamily="18" charset="0"/>
                              <a:ea typeface="Cambria Math" panose="02040503050406030204" pitchFamily="18" charset="0"/>
                            </a:rPr>
                            <m:t>→</m:t>
                          </m:r>
                          <m:r>
                            <a:rPr lang="en-US" sz="2000" b="1" i="1" smtClean="0">
                              <a:solidFill>
                                <a:schemeClr val="bg1"/>
                              </a:solidFill>
                              <a:latin typeface="Cambria Math" panose="02040503050406030204" pitchFamily="18" charset="0"/>
                              <a:ea typeface="Cambria Math" panose="02040503050406030204" pitchFamily="18" charset="0"/>
                            </a:rPr>
                            <m:t>𝒙</m:t>
                          </m:r>
                        </m:sub>
                      </m:sSub>
                      <m:r>
                        <a:rPr lang="fa-IR" sz="2000" b="1" i="1" smtClean="0">
                          <a:solidFill>
                            <a:schemeClr val="bg1"/>
                          </a:solidFill>
                          <a:latin typeface="Cambria Math" panose="02040503050406030204" pitchFamily="18" charset="0"/>
                        </a:rPr>
                        <m:t>=</m:t>
                      </m:r>
                      <m:r>
                        <a:rPr lang="en-US" sz="2000" b="1" i="0" smtClean="0">
                          <a:solidFill>
                            <a:schemeClr val="bg1"/>
                          </a:solidFill>
                          <a:latin typeface="Cambria Math" panose="02040503050406030204" pitchFamily="18" charset="0"/>
                        </a:rPr>
                        <m:t>𝐥𝐧</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a:solidFill>
                                    <a:schemeClr val="bg1"/>
                                  </a:solidFill>
                                  <a:latin typeface="Cambria Math" panose="02040503050406030204" pitchFamily="18" charset="0"/>
                                </a:rPr>
                              </m:ctrlPr>
                            </m:sSubPr>
                            <m:e>
                              <m:r>
                                <a:rPr lang="el-GR" sz="2000" b="1" i="1">
                                  <a:solidFill>
                                    <a:schemeClr val="bg1"/>
                                  </a:solidFill>
                                  <a:latin typeface="Cambria Math" panose="02040503050406030204" pitchFamily="18" charset="0"/>
                                </a:rPr>
                                <m:t>𝜮</m:t>
                              </m:r>
                            </m:e>
                            <m:sub>
                              <m:r>
                                <a:rPr lang="en-US" sz="2000" b="1" i="1">
                                  <a:solidFill>
                                    <a:schemeClr val="bg1"/>
                                  </a:solidFill>
                                  <a:latin typeface="Cambria Math" panose="02040503050406030204" pitchFamily="18" charset="0"/>
                                </a:rPr>
                                <m:t>𝟏</m:t>
                              </m:r>
                            </m:sub>
                          </m:sSub>
                        </m:num>
                        <m:den>
                          <m:sSub>
                            <m:sSubPr>
                              <m:ctrlPr>
                                <a:rPr lang="en-US" sz="2000" b="1" i="1">
                                  <a:solidFill>
                                    <a:schemeClr val="bg1"/>
                                  </a:solidFill>
                                  <a:latin typeface="Cambria Math" panose="02040503050406030204" pitchFamily="18" charset="0"/>
                                </a:rPr>
                              </m:ctrlPr>
                            </m:sSubPr>
                            <m:e>
                              <m:r>
                                <a:rPr lang="el-GR" sz="2000" b="1" i="1">
                                  <a:solidFill>
                                    <a:schemeClr val="bg1"/>
                                  </a:solidFill>
                                  <a:latin typeface="Cambria Math" panose="02040503050406030204" pitchFamily="18" charset="0"/>
                                </a:rPr>
                                <m:t>𝜮</m:t>
                              </m:r>
                            </m:e>
                            <m:sub>
                              <m:r>
                                <a:rPr lang="en-US" sz="2000" b="1" i="1">
                                  <a:solidFill>
                                    <a:schemeClr val="bg1"/>
                                  </a:solidFill>
                                  <a:latin typeface="Cambria Math" panose="02040503050406030204" pitchFamily="18" charset="0"/>
                                </a:rPr>
                                <m:t>𝟐</m:t>
                              </m:r>
                            </m:sub>
                          </m:sSub>
                        </m:den>
                      </m:f>
                      <m:r>
                        <a:rPr lang="en-US" sz="2000" b="1" i="1" smtClean="0">
                          <a:solidFill>
                            <a:schemeClr val="bg1"/>
                          </a:solidFill>
                          <a:latin typeface="Cambria Math" panose="02040503050406030204" pitchFamily="18" charset="0"/>
                        </a:rPr>
                        <m:t>)</m:t>
                      </m:r>
                    </m:oMath>
                  </m:oMathPara>
                </a14:m>
                <a:endParaRPr lang="fa-IR" sz="2000" b="1"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26825" y="5522900"/>
                <a:ext cx="3410608" cy="626518"/>
              </a:xfrm>
              <a:prstGeom prst="rect">
                <a:avLst/>
              </a:prstGeom>
              <a:blipFill>
                <a:blip r:embed="rId8"/>
                <a:stretch>
                  <a:fillRect/>
                </a:stretch>
              </a:blipFill>
            </p:spPr>
            <p:txBody>
              <a:bodyPr/>
              <a:lstStyle/>
              <a:p>
                <a:r>
                  <a:rPr lang="fa-IR">
                    <a:noFill/>
                  </a:rPr>
                  <a:t> </a:t>
                </a:r>
              </a:p>
            </p:txBody>
          </p:sp>
        </mc:Fallback>
      </mc:AlternateContent>
      <p:sp>
        <p:nvSpPr>
          <p:cNvPr id="10" name="Rectangle 9"/>
          <p:cNvSpPr/>
          <p:nvPr/>
        </p:nvSpPr>
        <p:spPr>
          <a:xfrm>
            <a:off x="2279176" y="964934"/>
            <a:ext cx="9392600" cy="600164"/>
          </a:xfrm>
          <a:prstGeom prst="rect">
            <a:avLst/>
          </a:prstGeom>
        </p:spPr>
        <p:txBody>
          <a:bodyPr wrap="square">
            <a:spAutoFit/>
          </a:bodyPr>
          <a:lstStyle/>
          <a:p>
            <a:pPr marL="342900" lvl="0" indent="-342900" algn="justLow" rtl="1">
              <a:lnSpc>
                <a:spcPct val="150000"/>
              </a:lnSpc>
              <a:spcAft>
                <a:spcPts val="600"/>
              </a:spcAft>
              <a:buSzPts val="1200"/>
              <a:buFont typeface="Arial" panose="020B0604020202020204" pitchFamily="34" charset="0"/>
              <a:buChar char="•"/>
            </a:pPr>
            <a:r>
              <a:rPr lang="fa-IR" sz="24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آیا میان سیگنال قوت رویدادها و بازگشت در بازار رابطه ی وابستگی علّی برقرار است؟</a:t>
            </a:r>
          </a:p>
        </p:txBody>
      </p:sp>
    </p:spTree>
    <p:extLst>
      <p:ext uri="{BB962C8B-B14F-4D97-AF65-F5344CB8AC3E}">
        <p14:creationId xmlns:p14="http://schemas.microsoft.com/office/powerpoint/2010/main" val="3855478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p:nvPr/>
        </p:nvPicPr>
        <p:blipFill>
          <a:blip r:embed="rId3"/>
          <a:stretch>
            <a:fillRect/>
          </a:stretch>
        </p:blipFill>
        <p:spPr>
          <a:xfrm>
            <a:off x="84224" y="935736"/>
            <a:ext cx="4033891" cy="2680151"/>
          </a:xfrm>
          <a:prstGeom prst="rect">
            <a:avLst/>
          </a:prstGeom>
        </p:spPr>
      </p:pic>
      <p:grpSp>
        <p:nvGrpSpPr>
          <p:cNvPr id="4" name="Group 3"/>
          <p:cNvGrpSpPr/>
          <p:nvPr/>
        </p:nvGrpSpPr>
        <p:grpSpPr>
          <a:xfrm>
            <a:off x="0" y="5955557"/>
            <a:ext cx="12192000" cy="881532"/>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45898" y="5613297"/>
            <a:ext cx="1543291" cy="1435196"/>
          </a:xfrm>
          <a:prstGeom prst="ellipse">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 name="TextBox 1"/>
          <p:cNvSpPr txBox="1"/>
          <p:nvPr/>
        </p:nvSpPr>
        <p:spPr>
          <a:xfrm>
            <a:off x="578046" y="103949"/>
            <a:ext cx="2982716" cy="707886"/>
          </a:xfrm>
          <a:prstGeom prst="rect">
            <a:avLst/>
          </a:prstGeom>
          <a:noFill/>
        </p:spPr>
        <p:txBody>
          <a:bodyPr wrap="square" rtlCol="1">
            <a:spAutoFit/>
          </a:bodyPr>
          <a:lstStyle/>
          <a:p>
            <a:pPr algn="r" rtl="1"/>
            <a:r>
              <a:rPr lang="fa-IR" sz="4000" dirty="0" smtClean="0">
                <a:solidFill>
                  <a:schemeClr val="accent6">
                    <a:lumMod val="60000"/>
                    <a:lumOff val="40000"/>
                  </a:schemeClr>
                </a:solidFill>
                <a:cs typeface="B Titr" panose="00000700000000000000" pitchFamily="2" charset="-78"/>
              </a:rPr>
              <a:t>مرور ادبیات </a:t>
            </a:r>
            <a:endParaRPr lang="fa-IR" sz="28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680764" y="6310918"/>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a:t>
            </a:fld>
            <a:endParaRPr lang="fa-IR" b="1" dirty="0">
              <a:solidFill>
                <a:schemeClr val="accent6">
                  <a:lumMod val="50000"/>
                </a:schemeClr>
              </a:solidFill>
              <a:cs typeface="B Titr" panose="00000700000000000000" pitchFamily="2" charset="-78"/>
            </a:endParaRPr>
          </a:p>
        </p:txBody>
      </p:sp>
      <p:sp>
        <p:nvSpPr>
          <p:cNvPr id="23" name="TextBox 22"/>
          <p:cNvSpPr txBox="1"/>
          <p:nvPr/>
        </p:nvSpPr>
        <p:spPr>
          <a:xfrm>
            <a:off x="86385" y="6258441"/>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بنیان مرور</a:t>
            </a:r>
            <a:endParaRPr lang="fa-IR" sz="2000" b="1" dirty="0">
              <a:solidFill>
                <a:schemeClr val="tx1">
                  <a:lumMod val="75000"/>
                  <a:lumOff val="25000"/>
                </a:schemeClr>
              </a:solidFill>
              <a:cs typeface="B Titr" panose="00000700000000000000" pitchFamily="2" charset="-78"/>
            </a:endParaRPr>
          </a:p>
        </p:txBody>
      </p:sp>
      <p:sp>
        <p:nvSpPr>
          <p:cNvPr id="9" name="TextBox 8"/>
          <p:cNvSpPr txBox="1"/>
          <p:nvPr/>
        </p:nvSpPr>
        <p:spPr>
          <a:xfrm>
            <a:off x="7679426" y="2760322"/>
            <a:ext cx="4512574" cy="923330"/>
          </a:xfrm>
          <a:prstGeom prst="rect">
            <a:avLst/>
          </a:prstGeom>
          <a:noFill/>
        </p:spPr>
        <p:txBody>
          <a:bodyPr wrap="square" rtlCol="1">
            <a:spAutoFit/>
          </a:bodyPr>
          <a:lstStyle/>
          <a:p>
            <a:pPr algn="ctr" rtl="1"/>
            <a:r>
              <a:rPr lang="fa-IR" dirty="0">
                <a:solidFill>
                  <a:schemeClr val="bg1"/>
                </a:solidFill>
                <a:cs typeface="B Nazanin" panose="00000400000000000000" pitchFamily="2" charset="-78"/>
              </a:rPr>
              <a:t>در مرور انجام شده 90 </a:t>
            </a:r>
            <a:r>
              <a:rPr lang="fa-IR" dirty="0" smtClean="0">
                <a:solidFill>
                  <a:schemeClr val="bg1"/>
                </a:solidFill>
                <a:cs typeface="B Nazanin" panose="00000400000000000000" pitchFamily="2" charset="-78"/>
              </a:rPr>
              <a:t>مرجع متکی بر روش های متن کاوی در بازارهای مالی </a:t>
            </a:r>
            <a:r>
              <a:rPr lang="fa-IR" dirty="0">
                <a:solidFill>
                  <a:schemeClr val="bg1"/>
                </a:solidFill>
                <a:cs typeface="B Nazanin" panose="00000400000000000000" pitchFamily="2" charset="-78"/>
              </a:rPr>
              <a:t>از سال 2006 تا  ژانویه 2019 بررسی شده </a:t>
            </a:r>
            <a:r>
              <a:rPr lang="fa-IR" dirty="0" smtClean="0">
                <a:solidFill>
                  <a:schemeClr val="bg1"/>
                </a:solidFill>
                <a:cs typeface="B Nazanin" panose="00000400000000000000" pitchFamily="2" charset="-78"/>
              </a:rPr>
              <a:t>است.</a:t>
            </a:r>
          </a:p>
          <a:p>
            <a:pPr algn="r" rtl="1"/>
            <a:endParaRPr lang="fa-IR" dirty="0">
              <a:solidFill>
                <a:schemeClr val="bg1"/>
              </a:solidFill>
              <a:cs typeface="B Nazanin" panose="00000400000000000000" pitchFamily="2" charset="-78"/>
            </a:endParaRPr>
          </a:p>
        </p:txBody>
      </p:sp>
      <p:pic>
        <p:nvPicPr>
          <p:cNvPr id="16" name="Picture 15"/>
          <p:cNvPicPr/>
          <p:nvPr/>
        </p:nvPicPr>
        <p:blipFill>
          <a:blip r:embed="rId6"/>
          <a:stretch>
            <a:fillRect/>
          </a:stretch>
        </p:blipFill>
        <p:spPr>
          <a:xfrm>
            <a:off x="7679426" y="201077"/>
            <a:ext cx="4335597" cy="2577250"/>
          </a:xfrm>
          <a:prstGeom prst="rect">
            <a:avLst/>
          </a:prstGeom>
        </p:spPr>
      </p:pic>
      <p:pic>
        <p:nvPicPr>
          <p:cNvPr id="14" name="Picture 13"/>
          <p:cNvPicPr>
            <a:picLocks noChangeAspect="1"/>
          </p:cNvPicPr>
          <p:nvPr/>
        </p:nvPicPr>
        <p:blipFill>
          <a:blip r:embed="rId7"/>
          <a:stretch>
            <a:fillRect/>
          </a:stretch>
        </p:blipFill>
        <p:spPr>
          <a:xfrm>
            <a:off x="3666553" y="3821479"/>
            <a:ext cx="4890614" cy="2565985"/>
          </a:xfrm>
          <a:prstGeom prst="rect">
            <a:avLst/>
          </a:prstGeom>
        </p:spPr>
      </p:pic>
      <p:graphicFrame>
        <p:nvGraphicFramePr>
          <p:cNvPr id="7" name="Diagram 6"/>
          <p:cNvGraphicFramePr/>
          <p:nvPr>
            <p:extLst>
              <p:ext uri="{D42A27DB-BD31-4B8C-83A1-F6EECF244321}">
                <p14:modId xmlns:p14="http://schemas.microsoft.com/office/powerpoint/2010/main" val="2307610908"/>
              </p:ext>
            </p:extLst>
          </p:nvPr>
        </p:nvGraphicFramePr>
        <p:xfrm>
          <a:off x="3693282" y="124519"/>
          <a:ext cx="4350476" cy="38318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309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500"/>
                            </p:stCondLst>
                            <p:childTnLst>
                              <p:par>
                                <p:cTn id="31" presetID="16" presetClass="entr" presetSubtype="21" fill="hold" nodeType="after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7"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6054509" y="266643"/>
            <a:ext cx="586485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مسیر تحقیق مبتنی بر پرسشهای پژوهش</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30</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Rectangle 2"/>
          <p:cNvSpPr/>
          <p:nvPr/>
        </p:nvSpPr>
        <p:spPr>
          <a:xfrm>
            <a:off x="483931" y="1592651"/>
            <a:ext cx="11321382" cy="1135247"/>
          </a:xfrm>
          <a:prstGeom prst="rect">
            <a:avLst/>
          </a:prstGeom>
        </p:spPr>
        <p:txBody>
          <a:bodyPr wrap="square">
            <a:spAutoFit/>
          </a:bodyPr>
          <a:lstStyle/>
          <a:p>
            <a:pPr marL="342900" indent="-342900" algn="justLow">
              <a:lnSpc>
                <a:spcPct val="150000"/>
              </a:lnSpc>
              <a:spcAft>
                <a:spcPts val="600"/>
              </a:spcAft>
              <a:buSzPts val="1200"/>
              <a:buFont typeface="Arial" panose="020B0604020202020204" pitchFamily="34" charset="0"/>
              <a:buChar char="•"/>
            </a:pPr>
            <a:r>
              <a:rPr lang="en-US" sz="2400" i="1" dirty="0" smtClean="0">
                <a:solidFill>
                  <a:schemeClr val="bg1"/>
                </a:solidFill>
                <a:latin typeface="Cambria Math" panose="02040503050406030204" pitchFamily="18" charset="0"/>
              </a:rPr>
              <a:t>Information </a:t>
            </a:r>
            <a:r>
              <a:rPr lang="en-US" sz="2400" i="1" dirty="0">
                <a:solidFill>
                  <a:schemeClr val="bg1"/>
                </a:solidFill>
                <a:latin typeface="Cambria Math" panose="02040503050406030204" pitchFamily="18" charset="0"/>
              </a:rPr>
              <a:t>theory </a:t>
            </a:r>
            <a:r>
              <a:rPr lang="en-US" sz="2400" i="1" dirty="0" smtClean="0">
                <a:solidFill>
                  <a:schemeClr val="bg1"/>
                </a:solidFill>
                <a:latin typeface="Cambria Math" panose="02040503050406030204" pitchFamily="18" charset="0"/>
              </a:rPr>
              <a:t> metrics</a:t>
            </a:r>
            <a:endParaRPr lang="en-US" sz="2400" i="1" dirty="0">
              <a:solidFill>
                <a:schemeClr val="bg1"/>
              </a:solidFill>
              <a:latin typeface="Cambria Math" panose="02040503050406030204" pitchFamily="18" charset="0"/>
            </a:endParaRPr>
          </a:p>
          <a:p>
            <a:pPr algn="justLow">
              <a:lnSpc>
                <a:spcPct val="150000"/>
              </a:lnSpc>
              <a:spcAft>
                <a:spcPts val="600"/>
              </a:spcAft>
              <a:buSzPts val="1200"/>
            </a:pPr>
            <a:r>
              <a:rPr lang="fa-IR" sz="2000" dirty="0">
                <a:solidFill>
                  <a:schemeClr val="bg1"/>
                </a:solidFill>
              </a:rPr>
              <a:t>	</a:t>
            </a:r>
            <a:endParaRPr lang="en-US" sz="2000" dirty="0">
              <a:solidFill>
                <a:schemeClr val="bg1"/>
              </a:solidFill>
            </a:endParaRPr>
          </a:p>
        </p:txBody>
      </p:sp>
      <mc:AlternateContent xmlns:mc="http://schemas.openxmlformats.org/markup-compatibility/2006" xmlns:a14="http://schemas.microsoft.com/office/drawing/2010/main">
        <mc:Choice Requires="a14">
          <p:sp>
            <p:nvSpPr>
              <p:cNvPr id="9" name="Rectangle 8"/>
              <p:cNvSpPr/>
              <p:nvPr/>
            </p:nvSpPr>
            <p:spPr>
              <a:xfrm>
                <a:off x="485293" y="1913573"/>
                <a:ext cx="11320020" cy="896399"/>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sSub>
                      <m:sSubPr>
                        <m:ctrlPr>
                          <a:rPr lang="fa-IR" i="1" smtClean="0">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𝑇</m:t>
                        </m:r>
                      </m:e>
                      <m:sub>
                        <m:r>
                          <a:rPr lang="fa-IR" i="1">
                            <a:solidFill>
                              <a:schemeClr val="bg1"/>
                            </a:solidFill>
                            <a:latin typeface="Cambria Math" panose="02040503050406030204" pitchFamily="18" charset="0"/>
                          </a:rPr>
                          <m:t>𝑌</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𝑋</m:t>
                        </m:r>
                      </m:sub>
                    </m:sSub>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e>
                    </m:d>
                    <m:r>
                      <a:rPr lang="fa-IR" i="0">
                        <a:solidFill>
                          <a:schemeClr val="bg1"/>
                        </a:solidFill>
                        <a:latin typeface="Cambria Math" panose="02040503050406030204" pitchFamily="18" charset="0"/>
                      </a:rPr>
                      <m:t>= </m:t>
                    </m:r>
                    <m:nary>
                      <m:naryPr>
                        <m:chr m:val="∑"/>
                        <m:subHide m:val="on"/>
                        <m:supHide m:val="on"/>
                        <m:ctrlPr>
                          <a:rPr lang="fa-IR" i="1">
                            <a:solidFill>
                              <a:schemeClr val="bg1"/>
                            </a:solidFill>
                            <a:latin typeface="Cambria Math" panose="02040503050406030204" pitchFamily="18" charset="0"/>
                          </a:rPr>
                        </m:ctrlPr>
                      </m:naryPr>
                      <m:sub/>
                      <m:sup/>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e>
                    </m:nary>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i="0">
                        <a:solidFill>
                          <a:schemeClr val="bg1"/>
                        </a:solidFill>
                        <a:latin typeface="Cambria Math" panose="02040503050406030204" pitchFamily="18" charset="0"/>
                      </a:rPr>
                      <m:t>)∙</m:t>
                    </m:r>
                    <m:func>
                      <m:funcPr>
                        <m:ctrlPr>
                          <a:rPr lang="fa-IR" i="1">
                            <a:solidFill>
                              <a:schemeClr val="bg1"/>
                            </a:solidFill>
                            <a:latin typeface="Cambria Math" panose="02040503050406030204" pitchFamily="18" charset="0"/>
                          </a:rPr>
                        </m:ctrlPr>
                      </m:funcPr>
                      <m:fName>
                        <m:sSub>
                          <m:sSubPr>
                            <m:ctrlPr>
                              <a:rPr lang="fa-IR" i="1">
                                <a:solidFill>
                                  <a:schemeClr val="bg1"/>
                                </a:solidFill>
                                <a:latin typeface="Cambria Math" panose="02040503050406030204" pitchFamily="18" charset="0"/>
                              </a:rPr>
                            </m:ctrlPr>
                          </m:sSubPr>
                          <m:e>
                            <m:r>
                              <m:rPr>
                                <m:sty m:val="p"/>
                              </m:rPr>
                              <a:rPr lang="fa-IR" i="0">
                                <a:solidFill>
                                  <a:schemeClr val="bg1"/>
                                </a:solidFill>
                                <a:latin typeface="Cambria Math" panose="02040503050406030204" pitchFamily="18" charset="0"/>
                              </a:rPr>
                              <m:t>log</m:t>
                            </m:r>
                          </m:e>
                          <m:sub>
                            <m:r>
                              <a:rPr lang="fa-IR" i="0">
                                <a:solidFill>
                                  <a:schemeClr val="bg1"/>
                                </a:solidFill>
                                <a:latin typeface="Cambria Math" panose="02040503050406030204" pitchFamily="18" charset="0"/>
                              </a:rPr>
                              <m:t>2</m:t>
                            </m:r>
                          </m:sub>
                        </m:sSub>
                      </m:fName>
                      <m:e>
                        <m:f>
                          <m:fPr>
                            <m:ctrlPr>
                              <a:rPr lang="fa-IR" i="1">
                                <a:solidFill>
                                  <a:schemeClr val="bg1"/>
                                </a:solidFill>
                                <a:latin typeface="Cambria Math" panose="02040503050406030204" pitchFamily="18" charset="0"/>
                              </a:rPr>
                            </m:ctrlPr>
                          </m:fPr>
                          <m:num>
                            <m:d>
                              <m:dPr>
                                <m:beg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𝑦</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e>
                            </m:d>
                          </m:num>
                          <m:den>
                            <m:d>
                              <m:dPr>
                                <m:beg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𝑝</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0">
                                            <a:solidFill>
                                              <a:schemeClr val="bg1"/>
                                            </a:solidFill>
                                            <a:latin typeface="Cambria Math" panose="02040503050406030204" pitchFamily="18" charset="0"/>
                                          </a:rPr>
                                          <m:t>1</m:t>
                                        </m:r>
                                      </m:sub>
                                    </m:sSub>
                                  </m:sub>
                                </m:sSub>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𝑥</m:t>
                                    </m:r>
                                  </m:e>
                                  <m:sub>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𝑡</m:t>
                                        </m:r>
                                      </m:e>
                                      <m:sub>
                                        <m:r>
                                          <a:rPr lang="fa-IR" i="1">
                                            <a:solidFill>
                                              <a:schemeClr val="bg1"/>
                                            </a:solidFill>
                                            <a:latin typeface="Cambria Math" panose="02040503050406030204" pitchFamily="18" charset="0"/>
                                          </a:rPr>
                                          <m:t>𝑚</m:t>
                                        </m:r>
                                      </m:sub>
                                    </m:sSub>
                                  </m:sub>
                                </m:sSub>
                              </m:e>
                            </m:d>
                          </m:den>
                        </m:f>
                      </m:e>
                    </m:func>
                  </m:oMath>
                </a14:m>
                <a:endParaRPr lang="fa-IR" sz="14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485293" y="1913573"/>
                <a:ext cx="11320020" cy="896399"/>
              </a:xfrm>
              <a:prstGeom prst="rect">
                <a:avLst/>
              </a:prstGeom>
              <a:blipFill>
                <a:blip r:embed="rId4"/>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83931" y="3951748"/>
                <a:ext cx="5570577" cy="1103315"/>
              </a:xfrm>
              <a:prstGeom prst="rect">
                <a:avLst/>
              </a:prstGeom>
              <a:noFill/>
            </p:spPr>
            <p:txBody>
              <a:bodyPr wrap="square" lIns="0" tIns="0" rIns="0" bIns="0" rtlCol="1">
                <a:spAutoFit/>
              </a:bodyPr>
              <a:lstStyle/>
              <a:p>
                <a:pPr>
                  <a:lnSpc>
                    <a:spcPct val="150000"/>
                  </a:lnSpc>
                </a:pPr>
                <a:r>
                  <a:rPr lang="en-US" sz="2400" i="1" dirty="0" smtClean="0">
                    <a:solidFill>
                      <a:schemeClr val="bg1"/>
                    </a:solidFill>
                    <a:latin typeface="Cambria Math" panose="02040503050406030204" pitchFamily="18" charset="0"/>
                  </a:rPr>
                  <a:t>Granger causality</a:t>
                </a:r>
              </a:p>
              <a:p>
                <a:pPr>
                  <a:lnSpc>
                    <a:spcPct val="150000"/>
                  </a:lnSpc>
                </a:pPr>
                <a14:m>
                  <m:oMath xmlns:m="http://schemas.openxmlformats.org/officeDocument/2006/math">
                    <m:sSub>
                      <m:sSubPr>
                        <m:ctrlPr>
                          <a:rPr lang="fa-IR"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 </m:t>
                    </m:r>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m:rPr>
                            <m:brk m:alnAt="23"/>
                          </m:rP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𝐿</m:t>
                        </m:r>
                      </m:sup>
                      <m:e>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𝑎</m:t>
                            </m:r>
                          </m:e>
                          <m:sub>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𝑖</m:t>
                            </m:r>
                          </m:sub>
                        </m:sSub>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rPr>
                              <m:t>1</m:t>
                            </m:r>
                            <m:r>
                              <a:rPr lang="en-US" sz="2400" b="0" i="1" smtClean="0">
                                <a:solidFill>
                                  <a:schemeClr val="bg1"/>
                                </a:solidFill>
                                <a:latin typeface="Cambria Math" panose="02040503050406030204" pitchFamily="18" charset="0"/>
                              </a:rPr>
                              <m:t>𝑡</m:t>
                            </m:r>
                          </m:sub>
                        </m:sSub>
                      </m:e>
                    </m:nary>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𝑣𝑎𝑟</m:t>
                    </m:r>
                    <m:d>
                      <m:dPr>
                        <m:ctrlPr>
                          <a:rPr lang="en-US" sz="2400" b="0" i="1" smtClean="0">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𝑡</m:t>
                            </m:r>
                          </m:sub>
                        </m:sSub>
                      </m:e>
                    </m:d>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Σ</m:t>
                        </m:r>
                      </m:e>
                      <m:sub>
                        <m:r>
                          <a:rPr lang="en-US" sz="2400" b="0" i="1" smtClean="0">
                            <a:solidFill>
                              <a:schemeClr val="bg1"/>
                            </a:solidFill>
                            <a:latin typeface="Cambria Math" panose="02040503050406030204" pitchFamily="18" charset="0"/>
                          </a:rPr>
                          <m:t>1</m:t>
                        </m:r>
                      </m:sub>
                    </m:sSub>
                  </m:oMath>
                </a14:m>
                <a:r>
                  <a:rPr lang="en-US" sz="2400" dirty="0" smtClean="0">
                    <a:solidFill>
                      <a:schemeClr val="bg1"/>
                    </a:solidFill>
                  </a:rPr>
                  <a:t> </a:t>
                </a:r>
                <a:endParaRPr lang="fa-IR" sz="2400"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83931" y="3951748"/>
                <a:ext cx="5570577" cy="1103315"/>
              </a:xfrm>
              <a:prstGeom prst="rect">
                <a:avLst/>
              </a:prstGeom>
              <a:blipFill>
                <a:blip r:embed="rId5"/>
                <a:stretch>
                  <a:fillRect l="-3282"/>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9062" y="5138947"/>
                <a:ext cx="7185961" cy="431337"/>
              </a:xfrm>
              <a:prstGeom prst="rect">
                <a:avLst/>
              </a:prstGeom>
              <a:noFill/>
            </p:spPr>
            <p:txBody>
              <a:bodyPr wrap="square" lIns="0" tIns="0" rIns="0" bIns="0" rtlCol="1">
                <a:spAutoFit/>
              </a:bodyPr>
              <a:lstStyle/>
              <a:p>
                <a14:m>
                  <m:oMath xmlns:m="http://schemas.openxmlformats.org/officeDocument/2006/math">
                    <m:sSub>
                      <m:sSubPr>
                        <m:ctrlPr>
                          <a:rPr lang="fa-IR" sz="240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m:t>
                    </m:r>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m:t>
                        </m:r>
                        <m:r>
                          <m:rPr>
                            <m:brk m:alnAt="23"/>
                          </m:rP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𝐿</m:t>
                        </m:r>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𝑎</m:t>
                            </m:r>
                          </m:e>
                          <m: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sub>
                        </m:s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𝑥</m:t>
                            </m:r>
                          </m:e>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𝑖</m:t>
                            </m:r>
                          </m:sub>
                        </m:sSub>
                        <m:r>
                          <a:rPr lang="en-US" sz="2400" i="1">
                            <a:solidFill>
                              <a:schemeClr val="bg1"/>
                            </a:solidFill>
                            <a:latin typeface="Cambria Math" panose="02040503050406030204" pitchFamily="18" charset="0"/>
                          </a:rPr>
                          <m:t>+ </m:t>
                        </m:r>
                        <m:nary>
                          <m:naryPr>
                            <m:chr m:val="∑"/>
                            <m:ctrlPr>
                              <a:rPr lang="en-US" sz="2400" i="1" smtClean="0">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m:t>
                            </m:r>
                            <m:r>
                              <m:rPr>
                                <m:brk m:alnAt="23"/>
                              </m:rP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𝐿</m:t>
                            </m:r>
                          </m:sup>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𝑑</m:t>
                                </m:r>
                              </m:e>
                              <m:sub>
                                <m:r>
                                  <a:rPr lang="en-US" sz="2400" i="1">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m:t>
                            </m:r>
                          </m:e>
                        </m:nary>
                      </m:e>
                    </m:nary>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rPr>
                          <m:t>2</m:t>
                        </m:r>
                        <m:r>
                          <a:rPr lang="en-US" sz="2400" i="1">
                            <a:solidFill>
                              <a:schemeClr val="bg1"/>
                            </a:solidFill>
                            <a:latin typeface="Cambria Math" panose="02040503050406030204" pitchFamily="18" charset="0"/>
                          </a:rPr>
                          <m:t>𝑡</m:t>
                        </m:r>
                      </m:sub>
                    </m:sSub>
                    <m:r>
                      <a:rPr lang="en-US" sz="2400" b="0" i="1" smtClean="0">
                        <a:solidFill>
                          <a:schemeClr val="bg1"/>
                        </a:solidFill>
                        <a:latin typeface="Cambria Math" panose="02040503050406030204" pitchFamily="18" charset="0"/>
                      </a:rPr>
                      <m:t>  </m:t>
                    </m:r>
                    <m:r>
                      <a:rPr lang="en-US" sz="2400" b="0" i="1" smtClean="0">
                        <a:solidFill>
                          <a:schemeClr val="bg1"/>
                        </a:solidFill>
                        <a:latin typeface="Cambria Math" panose="02040503050406030204" pitchFamily="18" charset="0"/>
                      </a:rPr>
                      <m:t>𝑣𝑎𝑟</m:t>
                    </m:r>
                    <m:d>
                      <m:dPr>
                        <m:ctrlPr>
                          <a:rPr lang="en-US" sz="2400" b="0" i="1" smtClean="0">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𝜖</m:t>
                            </m:r>
                          </m:e>
                          <m:sub>
                            <m:r>
                              <a:rPr lang="en-US" sz="2400" b="0" i="1" smtClean="0">
                                <a:solidFill>
                                  <a:schemeClr val="bg1"/>
                                </a:solidFill>
                                <a:latin typeface="Cambria Math" panose="02040503050406030204" pitchFamily="18" charset="0"/>
                                <a:ea typeface="Cambria Math" panose="02040503050406030204" pitchFamily="18" charset="0"/>
                              </a:rPr>
                              <m:t>2</m:t>
                            </m:r>
                            <m:r>
                              <a:rPr lang="en-US" sz="2400" b="0" i="1" smtClean="0">
                                <a:solidFill>
                                  <a:schemeClr val="bg1"/>
                                </a:solidFill>
                                <a:latin typeface="Cambria Math" panose="02040503050406030204" pitchFamily="18" charset="0"/>
                                <a:ea typeface="Cambria Math" panose="02040503050406030204" pitchFamily="18" charset="0"/>
                              </a:rPr>
                              <m:t>𝑡</m:t>
                            </m:r>
                          </m:sub>
                        </m:sSub>
                      </m:e>
                    </m:d>
                    <m:r>
                      <a:rPr lang="en-US" sz="2400" b="0" i="1" smtClean="0">
                        <a:solidFill>
                          <a:schemeClr val="bg1"/>
                        </a:solidFill>
                        <a:latin typeface="Cambria Math" panose="02040503050406030204" pitchFamily="18" charset="0"/>
                      </a:rPr>
                      <m:t>= </m:t>
                    </m:r>
                    <m:sSub>
                      <m:sSubPr>
                        <m:ctrlPr>
                          <a:rPr lang="en-US" sz="2400" b="0" i="1" smtClean="0">
                            <a:solidFill>
                              <a:schemeClr val="bg1"/>
                            </a:solidFill>
                            <a:latin typeface="Cambria Math" panose="02040503050406030204" pitchFamily="18" charset="0"/>
                          </a:rPr>
                        </m:ctrlPr>
                      </m:sSubPr>
                      <m:e>
                        <m:r>
                          <m:rPr>
                            <m:sty m:val="p"/>
                          </m:rPr>
                          <a:rPr lang="el-GR" sz="2400" i="1">
                            <a:solidFill>
                              <a:schemeClr val="bg1"/>
                            </a:solidFill>
                            <a:latin typeface="Cambria Math" panose="02040503050406030204" pitchFamily="18" charset="0"/>
                          </a:rPr>
                          <m:t>Σ</m:t>
                        </m:r>
                      </m:e>
                      <m:sub>
                        <m:r>
                          <a:rPr lang="en-US" sz="2400" b="0" i="1" smtClean="0">
                            <a:solidFill>
                              <a:schemeClr val="bg1"/>
                            </a:solidFill>
                            <a:latin typeface="Cambria Math" panose="02040503050406030204" pitchFamily="18" charset="0"/>
                          </a:rPr>
                          <m:t>2</m:t>
                        </m:r>
                      </m:sub>
                    </m:sSub>
                  </m:oMath>
                </a14:m>
                <a:r>
                  <a:rPr lang="en-US" sz="2400" dirty="0" smtClean="0">
                    <a:solidFill>
                      <a:schemeClr val="bg1"/>
                    </a:solidFill>
                  </a:rPr>
                  <a:t> </a:t>
                </a:r>
                <a:endParaRPr lang="fa-IR" sz="2400" dirty="0">
                  <a:solidFill>
                    <a:schemeClr val="bg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9062" y="5138947"/>
                <a:ext cx="7185961" cy="431337"/>
              </a:xfrm>
              <a:prstGeom prst="rect">
                <a:avLst/>
              </a:prstGeom>
              <a:blipFill>
                <a:blip r:embed="rId6"/>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26825" y="5522900"/>
                <a:ext cx="3410608" cy="626518"/>
              </a:xfrm>
              <a:prstGeom prst="rect">
                <a:avLst/>
              </a:prstGeom>
              <a:noFill/>
            </p:spPr>
            <p:txBody>
              <a:bodyPr wrap="square" lIns="0" tIns="0" rIns="0" bIns="0" rtlCol="1">
                <a:spAutoFit/>
              </a:bodyPr>
              <a:lstStyle/>
              <a:p>
                <a:pPr/>
                <a14:m>
                  <m:oMathPara xmlns:m="http://schemas.openxmlformats.org/officeDocument/2006/math">
                    <m:oMathParaPr>
                      <m:jc m:val="centerGroup"/>
                    </m:oMathParaPr>
                    <m:oMath xmlns:m="http://schemas.openxmlformats.org/officeDocument/2006/math">
                      <m:sSub>
                        <m:sSubPr>
                          <m:ctrlPr>
                            <a:rPr lang="fa-IR"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𝒇</m:t>
                          </m:r>
                        </m:e>
                        <m:sub>
                          <m:r>
                            <a:rPr lang="en-US" sz="2000" b="1" i="1" smtClean="0">
                              <a:solidFill>
                                <a:schemeClr val="bg1"/>
                              </a:solidFill>
                              <a:latin typeface="Cambria Math" panose="02040503050406030204" pitchFamily="18" charset="0"/>
                            </a:rPr>
                            <m:t>𝒚</m:t>
                          </m:r>
                          <m:r>
                            <a:rPr lang="fa-IR" sz="2000" b="1" i="1" smtClean="0">
                              <a:solidFill>
                                <a:schemeClr val="bg1"/>
                              </a:solidFill>
                              <a:latin typeface="Cambria Math" panose="02040503050406030204" pitchFamily="18" charset="0"/>
                              <a:ea typeface="Cambria Math" panose="02040503050406030204" pitchFamily="18" charset="0"/>
                            </a:rPr>
                            <m:t>→</m:t>
                          </m:r>
                          <m:r>
                            <a:rPr lang="en-US" sz="2000" b="1" i="1" smtClean="0">
                              <a:solidFill>
                                <a:schemeClr val="bg1"/>
                              </a:solidFill>
                              <a:latin typeface="Cambria Math" panose="02040503050406030204" pitchFamily="18" charset="0"/>
                              <a:ea typeface="Cambria Math" panose="02040503050406030204" pitchFamily="18" charset="0"/>
                            </a:rPr>
                            <m:t>𝒙</m:t>
                          </m:r>
                        </m:sub>
                      </m:sSub>
                      <m:r>
                        <a:rPr lang="fa-IR" sz="2000" b="1" i="1" smtClean="0">
                          <a:solidFill>
                            <a:schemeClr val="bg1"/>
                          </a:solidFill>
                          <a:latin typeface="Cambria Math" panose="02040503050406030204" pitchFamily="18" charset="0"/>
                        </a:rPr>
                        <m:t>=</m:t>
                      </m:r>
                      <m:r>
                        <a:rPr lang="en-US" sz="2000" b="1" i="0" smtClean="0">
                          <a:solidFill>
                            <a:schemeClr val="bg1"/>
                          </a:solidFill>
                          <a:latin typeface="Cambria Math" panose="02040503050406030204" pitchFamily="18" charset="0"/>
                        </a:rPr>
                        <m:t>𝐥𝐧</m:t>
                      </m:r>
                      <m:r>
                        <a:rPr lang="en-US" sz="2000" b="1" i="1" smtClean="0">
                          <a:solidFill>
                            <a:schemeClr val="bg1"/>
                          </a:solidFill>
                          <a:latin typeface="Cambria Math" panose="02040503050406030204" pitchFamily="18" charset="0"/>
                        </a:rPr>
                        <m:t>⁡(</m:t>
                      </m:r>
                      <m:f>
                        <m:fPr>
                          <m:ctrlPr>
                            <a:rPr lang="en-US" sz="2000" b="1" i="1" smtClean="0">
                              <a:solidFill>
                                <a:schemeClr val="bg1"/>
                              </a:solidFill>
                              <a:latin typeface="Cambria Math" panose="02040503050406030204" pitchFamily="18" charset="0"/>
                            </a:rPr>
                          </m:ctrlPr>
                        </m:fPr>
                        <m:num>
                          <m:sSub>
                            <m:sSubPr>
                              <m:ctrlPr>
                                <a:rPr lang="en-US" sz="2000" b="1" i="1">
                                  <a:solidFill>
                                    <a:schemeClr val="bg1"/>
                                  </a:solidFill>
                                  <a:latin typeface="Cambria Math" panose="02040503050406030204" pitchFamily="18" charset="0"/>
                                </a:rPr>
                              </m:ctrlPr>
                            </m:sSubPr>
                            <m:e>
                              <m:r>
                                <a:rPr lang="el-GR" sz="2000" b="1" i="1">
                                  <a:solidFill>
                                    <a:schemeClr val="bg1"/>
                                  </a:solidFill>
                                  <a:latin typeface="Cambria Math" panose="02040503050406030204" pitchFamily="18" charset="0"/>
                                </a:rPr>
                                <m:t>𝜮</m:t>
                              </m:r>
                            </m:e>
                            <m:sub>
                              <m:r>
                                <a:rPr lang="en-US" sz="2000" b="1" i="1">
                                  <a:solidFill>
                                    <a:schemeClr val="bg1"/>
                                  </a:solidFill>
                                  <a:latin typeface="Cambria Math" panose="02040503050406030204" pitchFamily="18" charset="0"/>
                                </a:rPr>
                                <m:t>𝟏</m:t>
                              </m:r>
                            </m:sub>
                          </m:sSub>
                        </m:num>
                        <m:den>
                          <m:sSub>
                            <m:sSubPr>
                              <m:ctrlPr>
                                <a:rPr lang="en-US" sz="2000" b="1" i="1">
                                  <a:solidFill>
                                    <a:schemeClr val="bg1"/>
                                  </a:solidFill>
                                  <a:latin typeface="Cambria Math" panose="02040503050406030204" pitchFamily="18" charset="0"/>
                                </a:rPr>
                              </m:ctrlPr>
                            </m:sSubPr>
                            <m:e>
                              <m:r>
                                <a:rPr lang="el-GR" sz="2000" b="1" i="1">
                                  <a:solidFill>
                                    <a:schemeClr val="bg1"/>
                                  </a:solidFill>
                                  <a:latin typeface="Cambria Math" panose="02040503050406030204" pitchFamily="18" charset="0"/>
                                </a:rPr>
                                <m:t>𝜮</m:t>
                              </m:r>
                            </m:e>
                            <m:sub>
                              <m:r>
                                <a:rPr lang="en-US" sz="2000" b="1" i="1">
                                  <a:solidFill>
                                    <a:schemeClr val="bg1"/>
                                  </a:solidFill>
                                  <a:latin typeface="Cambria Math" panose="02040503050406030204" pitchFamily="18" charset="0"/>
                                </a:rPr>
                                <m:t>𝟐</m:t>
                              </m:r>
                            </m:sub>
                          </m:sSub>
                        </m:den>
                      </m:f>
                      <m:r>
                        <a:rPr lang="en-US" sz="2000" b="1" i="1" smtClean="0">
                          <a:solidFill>
                            <a:schemeClr val="bg1"/>
                          </a:solidFill>
                          <a:latin typeface="Cambria Math" panose="02040503050406030204" pitchFamily="18" charset="0"/>
                        </a:rPr>
                        <m:t>)</m:t>
                      </m:r>
                    </m:oMath>
                  </m:oMathPara>
                </a14:m>
                <a:endParaRPr lang="fa-IR" sz="2000" b="1" dirty="0">
                  <a:solidFill>
                    <a:schemeClr val="bg1"/>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26825" y="5522900"/>
                <a:ext cx="3410608" cy="626518"/>
              </a:xfrm>
              <a:prstGeom prst="rect">
                <a:avLst/>
              </a:prstGeom>
              <a:blipFill>
                <a:blip r:embed="rId7"/>
                <a:stretch>
                  <a:fillRect/>
                </a:stretch>
              </a:blipFill>
            </p:spPr>
            <p:txBody>
              <a:bodyPr/>
              <a:lstStyle/>
              <a:p>
                <a:r>
                  <a:rPr lang="fa-IR">
                    <a:noFill/>
                  </a:rPr>
                  <a:t> </a:t>
                </a:r>
              </a:p>
            </p:txBody>
          </p:sp>
        </mc:Fallback>
      </mc:AlternateContent>
      <p:sp>
        <p:nvSpPr>
          <p:cNvPr id="10" name="Rectangle 9"/>
          <p:cNvSpPr/>
          <p:nvPr/>
        </p:nvSpPr>
        <p:spPr>
          <a:xfrm>
            <a:off x="2279176" y="964934"/>
            <a:ext cx="9392600" cy="600164"/>
          </a:xfrm>
          <a:prstGeom prst="rect">
            <a:avLst/>
          </a:prstGeom>
        </p:spPr>
        <p:txBody>
          <a:bodyPr wrap="square">
            <a:spAutoFit/>
          </a:bodyPr>
          <a:lstStyle/>
          <a:p>
            <a:pPr marL="342900" lvl="0" indent="-342900" algn="justLow" rtl="1">
              <a:lnSpc>
                <a:spcPct val="150000"/>
              </a:lnSpc>
              <a:spcAft>
                <a:spcPts val="600"/>
              </a:spcAft>
              <a:buSzPts val="1200"/>
              <a:buFont typeface="Arial" panose="020B0604020202020204" pitchFamily="34" charset="0"/>
              <a:buChar char="•"/>
            </a:pPr>
            <a:r>
              <a:rPr lang="fa-IR" sz="2400" dirty="0" smtClean="0">
                <a:solidFill>
                  <a:schemeClr val="bg1"/>
                </a:solidFill>
                <a:latin typeface="Times New Roman" panose="02020603050405020304" pitchFamily="18" charset="0"/>
                <a:ea typeface="Times New Roman" panose="02020603050405020304" pitchFamily="18" charset="0"/>
                <a:cs typeface="B Nazanin" panose="00000400000000000000" pitchFamily="2" charset="-78"/>
              </a:rPr>
              <a:t>آیا بهبود دقت در پیش بینی مبتنی بر سیگنال قوت رویدادها بوده است؟</a:t>
            </a:r>
            <a:endParaRPr lang="fa-IR" sz="2400" dirty="0">
              <a:solidFill>
                <a:schemeClr val="bg1"/>
              </a:solidFill>
              <a:latin typeface="Times New Roman" panose="02020603050405020304" pitchFamily="18" charset="0"/>
              <a:ea typeface="Times New Roman" panose="020206030504050203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7" name="Rectangle 6"/>
              <p:cNvSpPr/>
              <p:nvPr/>
            </p:nvSpPr>
            <p:spPr>
              <a:xfrm>
                <a:off x="569062" y="3298585"/>
                <a:ext cx="4049416" cy="539315"/>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r>
                      <a:rPr lang="fa-IR" i="1" smtClean="0">
                        <a:solidFill>
                          <a:schemeClr val="bg1"/>
                        </a:solidFill>
                        <a:latin typeface="Cambria Math" panose="02040503050406030204" pitchFamily="18" charset="0"/>
                      </a:rPr>
                      <m:t>𝑅𝐸𝐿</m:t>
                    </m:r>
                    <m:r>
                      <a:rPr lang="fa-IR" i="0">
                        <a:solidFill>
                          <a:schemeClr val="bg1"/>
                        </a:solidFill>
                        <a:latin typeface="Cambria Math" panose="02040503050406030204" pitchFamily="18" charset="0"/>
                      </a:rPr>
                      <m:t> </m:t>
                    </m:r>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e>
                    </m:d>
                    <m:r>
                      <a:rPr lang="fa-IR" i="0">
                        <a:solidFill>
                          <a:schemeClr val="bg1"/>
                        </a:solidFill>
                        <a:latin typeface="Cambria Math" panose="02040503050406030204" pitchFamily="18" charset="0"/>
                      </a:rPr>
                      <m:t>= </m:t>
                    </m:r>
                    <m:f>
                      <m:fPr>
                        <m:ctrlPr>
                          <a:rPr lang="fa-IR" i="1">
                            <a:solidFill>
                              <a:schemeClr val="bg1"/>
                            </a:solidFill>
                            <a:latin typeface="Cambria Math" panose="02040503050406030204" pitchFamily="18" charset="0"/>
                          </a:rPr>
                        </m:ctrlPr>
                      </m:fPr>
                      <m:num>
                        <m:d>
                          <m:dPr>
                            <m:beg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𝑇</m:t>
                                </m:r>
                              </m:e>
                              <m:sub>
                                <m:r>
                                  <a:rPr lang="fa-IR" i="1">
                                    <a:solidFill>
                                      <a:schemeClr val="bg1"/>
                                    </a:solidFill>
                                    <a:latin typeface="Cambria Math" panose="02040503050406030204" pitchFamily="18" charset="0"/>
                                  </a:rPr>
                                  <m:t>𝑌</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𝑋</m:t>
                                </m:r>
                              </m:sub>
                            </m:sSub>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𝑚</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𝑙</m:t>
                            </m:r>
                          </m:e>
                        </m:d>
                      </m:num>
                      <m:den>
                        <m:d>
                          <m:dPr>
                            <m:begChr m:val=""/>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𝐻</m:t>
                            </m:r>
                            <m:d>
                              <m:dPr>
                                <m:endChr m:val="|"/>
                                <m:ctrlPr>
                                  <a:rPr lang="fa-IR" i="1">
                                    <a:solidFill>
                                      <a:schemeClr val="bg1"/>
                                    </a:solidFill>
                                    <a:latin typeface="Cambria Math" panose="02040503050406030204" pitchFamily="18" charset="0"/>
                                  </a:rPr>
                                </m:ctrlPr>
                              </m:dPr>
                              <m:e>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𝑋</m:t>
                                    </m:r>
                                  </m:e>
                                  <m:sub>
                                    <m:r>
                                      <a:rPr lang="fa-IR" i="0">
                                        <a:solidFill>
                                          <a:schemeClr val="bg1"/>
                                        </a:solidFill>
                                        <a:latin typeface="Cambria Math" panose="02040503050406030204" pitchFamily="18" charset="0"/>
                                      </a:rPr>
                                      <m:t>0</m:t>
                                    </m:r>
                                  </m:sub>
                                </m:sSub>
                              </m:e>
                            </m:d>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𝑋</m:t>
                                </m:r>
                              </m:e>
                              <m:sub>
                                <m:r>
                                  <a:rPr lang="fa-IR" i="0">
                                    <a:solidFill>
                                      <a:schemeClr val="bg1"/>
                                    </a:solidFill>
                                    <a:latin typeface="Cambria Math" panose="02040503050406030204" pitchFamily="18" charset="0"/>
                                  </a:rPr>
                                  <m:t>−</m:t>
                                </m:r>
                                <m:r>
                                  <a:rPr lang="fa-IR" i="0">
                                    <a:solidFill>
                                      <a:schemeClr val="bg1"/>
                                    </a:solidFill>
                                    <a:latin typeface="Cambria Math" panose="02040503050406030204" pitchFamily="18" charset="0"/>
                                  </a:rPr>
                                  <m:t>1</m:t>
                                </m:r>
                              </m:sub>
                            </m:sSub>
                            <m:r>
                              <a:rPr lang="fa-IR" i="0">
                                <a:solidFill>
                                  <a:schemeClr val="bg1"/>
                                </a:solidFill>
                                <a:latin typeface="Cambria Math" panose="02040503050406030204" pitchFamily="18" charset="0"/>
                              </a:rPr>
                              <m:t>. …</m:t>
                            </m:r>
                            <m:sSub>
                              <m:sSubPr>
                                <m:ctrlPr>
                                  <a:rPr lang="fa-IR" i="1">
                                    <a:solidFill>
                                      <a:schemeClr val="bg1"/>
                                    </a:solidFill>
                                    <a:latin typeface="Cambria Math" panose="02040503050406030204" pitchFamily="18" charset="0"/>
                                  </a:rPr>
                                </m:ctrlPr>
                              </m:sSubPr>
                              <m:e>
                                <m:r>
                                  <a:rPr lang="fa-IR" i="1">
                                    <a:solidFill>
                                      <a:schemeClr val="bg1"/>
                                    </a:solidFill>
                                    <a:latin typeface="Cambria Math" panose="02040503050406030204" pitchFamily="18" charset="0"/>
                                  </a:rPr>
                                  <m:t>𝑋</m:t>
                                </m:r>
                              </m:e>
                              <m:sub>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𝑚</m:t>
                                </m:r>
                              </m:sub>
                            </m:sSub>
                          </m:e>
                        </m:d>
                      </m:den>
                    </m:f>
                  </m:oMath>
                </a14:m>
                <a:endParaRPr lang="fa-IR"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69062" y="3298585"/>
                <a:ext cx="4049416" cy="539315"/>
              </a:xfrm>
              <a:prstGeom prst="rect">
                <a:avLst/>
              </a:prstGeom>
              <a:blipFill>
                <a:blip r:embed="rId8"/>
                <a:stretch>
                  <a:fillRect l="-902" t="-59551" b="-92135"/>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16879" y="2883345"/>
                <a:ext cx="4801314" cy="376770"/>
              </a:xfrm>
              <a:prstGeom prst="rect">
                <a:avLst/>
              </a:prstGeom>
            </p:spPr>
            <p:txBody>
              <a:bodyPr wrap="none">
                <a:spAutoFit/>
              </a:bodyPr>
              <a:lstStyle/>
              <a:p>
                <a:pPr marL="285750" indent="-285750">
                  <a:buFont typeface="Arial" panose="020B0604020202020204" pitchFamily="34" charset="0"/>
                  <a:buChar char="•"/>
                </a:pPr>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𝐸𝑇</m:t>
                        </m:r>
                      </m:e>
                      <m:sub>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𝑌</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𝑙</m:t>
                        </m:r>
                      </m:e>
                    </m:d>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𝑇</m:t>
                        </m:r>
                      </m:e>
                      <m:sub>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𝑌</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𝑋</m:t>
                        </m:r>
                      </m:sub>
                    </m:sSub>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𝑙</m:t>
                        </m:r>
                      </m:e>
                    </m:d>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 </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𝜇</m:t>
                    </m:r>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sSub>
                      <m:sSubPr>
                        <m:ctrlPr>
                          <a:rPr lang="en-US" i="1">
                            <a:solidFill>
                              <a:schemeClr val="bg1"/>
                            </a:solidFill>
                            <a:latin typeface="Cambria Math" panose="02040503050406030204" pitchFamily="18" charset="0"/>
                          </a:rPr>
                        </m:ctrlPr>
                      </m:sSubPr>
                      <m:e>
                        <m:acc>
                          <m:accPr>
                            <m:chr m:val="̂"/>
                            <m:ctrlPr>
                              <a:rPr lang="en-US"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𝑇</m:t>
                            </m:r>
                          </m:e>
                        </m:acc>
                      </m:e>
                      <m:sub>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𝑠h</m:t>
                        </m:r>
                      </m:sub>
                    </m:sSub>
                    <m:r>
                      <a:rPr lang="en-US" i="1">
                        <a:solidFill>
                          <a:schemeClr val="bg1"/>
                        </a:solidFill>
                        <a:latin typeface="Cambria Math" panose="02040503050406030204" pitchFamily="18" charset="0"/>
                        <a:ea typeface="Times New Roman" panose="02020603050405020304" pitchFamily="18" charset="0"/>
                        <a:cs typeface="B Nazanin" panose="00000400000000000000" pitchFamily="2" charset="-78"/>
                      </a:rPr>
                      <m:t>)</m:t>
                    </m:r>
                  </m:oMath>
                </a14:m>
                <a:r>
                  <a:rPr lang="en-US" sz="1100" dirty="0">
                    <a:solidFill>
                      <a:schemeClr val="bg1"/>
                    </a:solidFill>
                    <a:effectLst/>
                    <a:latin typeface="Times New Roman" panose="02020603050405020304" pitchFamily="18" charset="0"/>
                    <a:ea typeface="Times New Roman" panose="02020603050405020304" pitchFamily="18" charset="0"/>
                    <a:cs typeface="B Nazanin" panose="00000400000000000000" pitchFamily="2" charset="-78"/>
                  </a:rPr>
                  <a:t> 	</a:t>
                </a:r>
                <a:endParaRPr lang="fa-IR"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516879" y="2883345"/>
                <a:ext cx="4801314" cy="376770"/>
              </a:xfrm>
              <a:prstGeom prst="rect">
                <a:avLst/>
              </a:prstGeom>
              <a:blipFill>
                <a:blip r:embed="rId9"/>
                <a:stretch>
                  <a:fillRect l="-889" b="-20968"/>
                </a:stretch>
              </a:blipFill>
            </p:spPr>
            <p:txBody>
              <a:bodyPr/>
              <a:lstStyle/>
              <a:p>
                <a:r>
                  <a:rPr lang="fa-IR">
                    <a:noFill/>
                  </a:rPr>
                  <a:t> </a:t>
                </a:r>
              </a:p>
            </p:txBody>
          </p:sp>
        </mc:Fallback>
      </mc:AlternateContent>
    </p:spTree>
    <p:extLst>
      <p:ext uri="{BB962C8B-B14F-4D97-AF65-F5344CB8AC3E}">
        <p14:creationId xmlns:p14="http://schemas.microsoft.com/office/powerpoint/2010/main" val="15520196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302" y="365125"/>
            <a:ext cx="10515600" cy="772299"/>
          </a:xfrm>
        </p:spPr>
        <p:txBody>
          <a:bodyPr/>
          <a:lstStyle/>
          <a:p>
            <a:r>
              <a:rPr lang="en-US" dirty="0" smtClean="0">
                <a:solidFill>
                  <a:schemeClr val="bg1"/>
                </a:solidFill>
                <a:latin typeface="Adobe Arabic" panose="02040503050201020203" pitchFamily="18" charset="-78"/>
                <a:cs typeface="Adobe Arabic" panose="02040503050201020203" pitchFamily="18" charset="-78"/>
              </a:rPr>
              <a:t>Evaluation metrics</a:t>
            </a:r>
            <a:endParaRPr lang="fa-IR" dirty="0">
              <a:solidFill>
                <a:schemeClr val="bg1"/>
              </a:solidFill>
              <a:latin typeface="Adobe Arabic" panose="02040503050201020203" pitchFamily="18" charset="-78"/>
              <a:cs typeface="Adobe Arabic" panose="02040503050201020203" pitchFamily="18" charset="-78"/>
            </a:endParaRPr>
          </a:p>
        </p:txBody>
      </p:sp>
      <p:sp>
        <p:nvSpPr>
          <p:cNvPr id="4" name="Rounded Rectangle 3"/>
          <p:cNvSpPr/>
          <p:nvPr/>
        </p:nvSpPr>
        <p:spPr>
          <a:xfrm>
            <a:off x="1081669" y="1730028"/>
            <a:ext cx="2286000" cy="1092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smtClean="0">
                <a:latin typeface="Adobe Arabic" panose="02040503050201020203" pitchFamily="18" charset="-78"/>
                <a:cs typeface="Adobe Arabic" panose="02040503050201020203" pitchFamily="18" charset="-78"/>
              </a:rPr>
              <a:t>Topic modelling</a:t>
            </a:r>
            <a:endParaRPr lang="fa-IR" sz="2400" dirty="0">
              <a:latin typeface="Adobe Arabic" panose="02040503050201020203" pitchFamily="18" charset="-78"/>
              <a:cs typeface="Adobe Arabic" panose="02040503050201020203" pitchFamily="18" charset="-78"/>
            </a:endParaRPr>
          </a:p>
        </p:txBody>
      </p:sp>
      <p:sp>
        <p:nvSpPr>
          <p:cNvPr id="5" name="Rectangle 4"/>
          <p:cNvSpPr/>
          <p:nvPr/>
        </p:nvSpPr>
        <p:spPr>
          <a:xfrm>
            <a:off x="724829" y="3195603"/>
            <a:ext cx="3568391" cy="219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buFont typeface="Arial" panose="020B0604020202020204" pitchFamily="34" charset="0"/>
              <a:buChar char="•"/>
            </a:pPr>
            <a:endParaRPr lang="en-US" dirty="0" smtClean="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dirty="0" smtClean="0">
                <a:solidFill>
                  <a:schemeClr val="accent2">
                    <a:lumMod val="75000"/>
                  </a:schemeClr>
                </a:solidFill>
                <a:latin typeface="Adobe Arabic" panose="02040503050201020203" pitchFamily="18" charset="-78"/>
                <a:cs typeface="Adobe Arabic" panose="02040503050201020203" pitchFamily="18" charset="-78"/>
              </a:rPr>
              <a:t>Quantitative</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Normalized Mutual Information</a:t>
            </a:r>
            <a:endParaRPr lang="en-US" dirty="0">
              <a:latin typeface="Adobe Arabic" panose="02040503050201020203" pitchFamily="18" charset="-78"/>
              <a:cs typeface="Adobe Arabic" panose="02040503050201020203" pitchFamily="18" charset="-78"/>
            </a:endParaRP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SSE</a:t>
            </a:r>
            <a:endParaRPr lang="en-US" dirty="0">
              <a:latin typeface="Adobe Arabic" panose="02040503050201020203" pitchFamily="18" charset="-78"/>
              <a:cs typeface="Adobe Arabic" panose="02040503050201020203" pitchFamily="18" charset="-78"/>
            </a:endParaRP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Dunn</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Precision , recall , F1</a:t>
            </a:r>
          </a:p>
          <a:p>
            <a:pPr marL="285750" indent="-285750">
              <a:buFont typeface="Arial" panose="020B0604020202020204" pitchFamily="34" charset="0"/>
              <a:buChar char="•"/>
            </a:pPr>
            <a:r>
              <a:rPr lang="en-US" dirty="0">
                <a:solidFill>
                  <a:schemeClr val="accent2">
                    <a:lumMod val="75000"/>
                  </a:schemeClr>
                </a:solidFill>
                <a:latin typeface="Adobe Arabic" panose="02040503050201020203" pitchFamily="18" charset="-78"/>
                <a:cs typeface="Adobe Arabic" panose="02040503050201020203" pitchFamily="18" charset="-78"/>
              </a:rPr>
              <a:t>Qualitative </a:t>
            </a:r>
            <a:endParaRPr lang="en-US" dirty="0" smtClean="0">
              <a:solidFill>
                <a:schemeClr val="accent2">
                  <a:lumMod val="75000"/>
                </a:schemeClr>
              </a:solidFill>
              <a:latin typeface="Adobe Arabic" panose="02040503050201020203" pitchFamily="18" charset="-78"/>
              <a:cs typeface="Adobe Arabic" panose="02040503050201020203" pitchFamily="18" charset="-78"/>
            </a:endParaRP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 </a:t>
            </a:r>
            <a:r>
              <a:rPr lang="en-US" dirty="0">
                <a:latin typeface="Adobe Arabic" panose="02040503050201020203" pitchFamily="18" charset="-78"/>
                <a:cs typeface="Adobe Arabic" panose="02040503050201020203" pitchFamily="18" charset="-78"/>
              </a:rPr>
              <a:t>Topic </a:t>
            </a:r>
            <a:r>
              <a:rPr lang="en-US" dirty="0" smtClean="0">
                <a:latin typeface="Adobe Arabic" panose="02040503050201020203" pitchFamily="18" charset="-78"/>
                <a:cs typeface="Adobe Arabic" panose="02040503050201020203" pitchFamily="18" charset="-78"/>
              </a:rPr>
              <a:t>coherency with  </a:t>
            </a:r>
            <a:r>
              <a:rPr lang="en-US" dirty="0" err="1" smtClean="0">
                <a:latin typeface="Adobe Arabic" panose="02040503050201020203" pitchFamily="18" charset="-78"/>
                <a:cs typeface="Adobe Arabic" panose="02040503050201020203" pitchFamily="18" charset="-78"/>
              </a:rPr>
              <a:t>Cappa</a:t>
            </a:r>
            <a:r>
              <a:rPr lang="en-US" dirty="0" smtClean="0">
                <a:latin typeface="Adobe Arabic" panose="02040503050201020203" pitchFamily="18" charset="-78"/>
                <a:cs typeface="Adobe Arabic" panose="02040503050201020203" pitchFamily="18" charset="-78"/>
              </a:rPr>
              <a:t> Cohen</a:t>
            </a:r>
            <a:endParaRPr lang="en-US" dirty="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endParaRPr lang="fa-IR" dirty="0"/>
          </a:p>
        </p:txBody>
      </p:sp>
      <p:cxnSp>
        <p:nvCxnSpPr>
          <p:cNvPr id="7" name="Straight Connector 6"/>
          <p:cNvCxnSpPr/>
          <p:nvPr/>
        </p:nvCxnSpPr>
        <p:spPr>
          <a:xfrm>
            <a:off x="2224669" y="2822848"/>
            <a:ext cx="0" cy="461965"/>
          </a:xfrm>
          <a:prstGeom prst="line">
            <a:avLst/>
          </a:prstGeom>
        </p:spPr>
        <p:style>
          <a:lnRef idx="1">
            <a:schemeClr val="accent1"/>
          </a:lnRef>
          <a:fillRef idx="0">
            <a:schemeClr val="accent1"/>
          </a:fillRef>
          <a:effectRef idx="0">
            <a:schemeClr val="accent1"/>
          </a:effectRef>
          <a:fontRef idx="minor">
            <a:schemeClr val="tx1"/>
          </a:fontRef>
        </p:style>
      </p:cxnSp>
      <p:sp>
        <p:nvSpPr>
          <p:cNvPr id="8" name="Content Placeholder 7"/>
          <p:cNvSpPr>
            <a:spLocks noGrp="1"/>
          </p:cNvSpPr>
          <p:nvPr>
            <p:ph idx="1"/>
          </p:nvPr>
        </p:nvSpPr>
        <p:spPr>
          <a:xfrm>
            <a:off x="4705816" y="1709315"/>
            <a:ext cx="2230243" cy="1092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normAutofit/>
          </a:bodyPr>
          <a:lstStyle/>
          <a:p>
            <a:pPr marL="0" indent="0" algn="ctr">
              <a:buNone/>
            </a:pPr>
            <a:r>
              <a:rPr lang="en-US" sz="2400" dirty="0" smtClean="0">
                <a:latin typeface="Adobe Arabic" panose="02040503050201020203" pitchFamily="18" charset="-78"/>
                <a:cs typeface="Adobe Arabic" panose="02040503050201020203" pitchFamily="18" charset="-78"/>
              </a:rPr>
              <a:t>Document representation</a:t>
            </a:r>
            <a:endParaRPr lang="fa-IR" sz="2400" dirty="0">
              <a:latin typeface="Adobe Arabic" panose="02040503050201020203" pitchFamily="18" charset="-78"/>
              <a:cs typeface="Adobe Arabic" panose="02040503050201020203" pitchFamily="18" charset="-78"/>
            </a:endParaRPr>
          </a:p>
        </p:txBody>
      </p:sp>
      <p:sp>
        <p:nvSpPr>
          <p:cNvPr id="10" name="Rectangle 9"/>
          <p:cNvSpPr/>
          <p:nvPr/>
        </p:nvSpPr>
        <p:spPr>
          <a:xfrm>
            <a:off x="4393582" y="3195603"/>
            <a:ext cx="3557237" cy="219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buFont typeface="Arial" panose="020B0604020202020204" pitchFamily="34" charset="0"/>
              <a:buChar char="•"/>
            </a:pPr>
            <a:endParaRPr lang="en-US" dirty="0" smtClean="0">
              <a:latin typeface="Adobe Arabic" panose="02040503050201020203" pitchFamily="18" charset="-78"/>
              <a:cs typeface="Adobe Arabic" panose="02040503050201020203" pitchFamily="18" charset="-78"/>
            </a:endParaRPr>
          </a:p>
          <a:p>
            <a:pPr lvl="1"/>
            <a:r>
              <a:rPr lang="en-US" dirty="0" smtClean="0">
                <a:solidFill>
                  <a:schemeClr val="accent2">
                    <a:lumMod val="75000"/>
                  </a:schemeClr>
                </a:solidFill>
                <a:latin typeface="Adobe Arabic" panose="02040503050201020203" pitchFamily="18" charset="-78"/>
                <a:cs typeface="Adobe Arabic" panose="02040503050201020203" pitchFamily="18" charset="-78"/>
              </a:rPr>
              <a:t>Binary classification for trend prediction</a:t>
            </a:r>
          </a:p>
          <a:p>
            <a:pPr lvl="1"/>
            <a:r>
              <a:rPr lang="en-US" dirty="0" smtClean="0">
                <a:latin typeface="Adobe Arabic" panose="02040503050201020203" pitchFamily="18" charset="-78"/>
                <a:cs typeface="Adobe Arabic" panose="02040503050201020203" pitchFamily="18" charset="-78"/>
              </a:rPr>
              <a:t>Accuracy, Precision , recall , F1</a:t>
            </a:r>
          </a:p>
          <a:p>
            <a:pPr marL="285750" indent="-285750">
              <a:buFont typeface="Arial" panose="020B0604020202020204" pitchFamily="34" charset="0"/>
              <a:buChar char="•"/>
            </a:pPr>
            <a:endParaRPr lang="fa-IR" dirty="0"/>
          </a:p>
        </p:txBody>
      </p:sp>
      <p:cxnSp>
        <p:nvCxnSpPr>
          <p:cNvPr id="11" name="Straight Connector 10"/>
          <p:cNvCxnSpPr/>
          <p:nvPr/>
        </p:nvCxnSpPr>
        <p:spPr>
          <a:xfrm>
            <a:off x="5820937" y="2822848"/>
            <a:ext cx="0" cy="4619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7"/>
          <p:cNvSpPr txBox="1">
            <a:spLocks/>
          </p:cNvSpPr>
          <p:nvPr/>
        </p:nvSpPr>
        <p:spPr>
          <a:xfrm>
            <a:off x="8448908" y="1709315"/>
            <a:ext cx="2230243" cy="10928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smtClean="0">
                <a:latin typeface="Adobe Arabic" panose="02040503050201020203" pitchFamily="18" charset="-78"/>
                <a:cs typeface="Adobe Arabic" panose="02040503050201020203" pitchFamily="18" charset="-78"/>
              </a:rPr>
              <a:t>Prediction based on events sig</a:t>
            </a:r>
            <a:endParaRPr lang="fa-IR" sz="2400" dirty="0">
              <a:latin typeface="Adobe Arabic" panose="02040503050201020203" pitchFamily="18" charset="-78"/>
              <a:cs typeface="Adobe Arabic" panose="02040503050201020203" pitchFamily="18" charset="-78"/>
            </a:endParaRPr>
          </a:p>
        </p:txBody>
      </p:sp>
      <mc:AlternateContent xmlns:mc="http://schemas.openxmlformats.org/markup-compatibility/2006" xmlns:a14="http://schemas.microsoft.com/office/drawing/2010/main">
        <mc:Choice Requires="a14">
          <p:sp>
            <p:nvSpPr>
              <p:cNvPr id="13" name="Rectangle 12"/>
              <p:cNvSpPr/>
              <p:nvPr/>
            </p:nvSpPr>
            <p:spPr>
              <a:xfrm>
                <a:off x="8136674" y="3195603"/>
                <a:ext cx="3739375" cy="2190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285750" indent="-285750">
                  <a:buFont typeface="Arial" panose="020B0604020202020204" pitchFamily="34" charset="0"/>
                  <a:buChar char="•"/>
                </a:pPr>
                <a:endParaRPr lang="en-US" dirty="0" smtClean="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dirty="0" smtClean="0">
                    <a:solidFill>
                      <a:schemeClr val="accent2">
                        <a:lumMod val="75000"/>
                      </a:schemeClr>
                    </a:solidFill>
                    <a:latin typeface="Adobe Arabic" panose="02040503050201020203" pitchFamily="18" charset="-78"/>
                    <a:cs typeface="Adobe Arabic" panose="02040503050201020203" pitchFamily="18" charset="-78"/>
                  </a:rPr>
                  <a:t>classification for draw level prediction</a:t>
                </a:r>
              </a:p>
              <a:p>
                <a:pPr marL="742950" lvl="1" indent="-285750">
                  <a:buFont typeface="Arial" panose="020B0604020202020204" pitchFamily="34" charset="0"/>
                  <a:buChar char="•"/>
                </a:pPr>
                <a:r>
                  <a:rPr lang="en-US" dirty="0" smtClean="0">
                    <a:latin typeface="Adobe Arabic" panose="02040503050201020203" pitchFamily="18" charset="-78"/>
                    <a:cs typeface="Adobe Arabic" panose="02040503050201020203" pitchFamily="18" charset="-78"/>
                  </a:rPr>
                  <a:t>Accuracy, Precision , recall , F1</a:t>
                </a:r>
              </a:p>
              <a:p>
                <a:pPr marL="285750" indent="-285750">
                  <a:buFont typeface="Arial" panose="020B0604020202020204" pitchFamily="34" charset="0"/>
                  <a:buChar char="•"/>
                </a:pPr>
                <a:r>
                  <a:rPr lang="en-US" dirty="0" smtClean="0">
                    <a:solidFill>
                      <a:schemeClr val="accent2">
                        <a:lumMod val="75000"/>
                      </a:schemeClr>
                    </a:solidFill>
                    <a:latin typeface="Adobe Arabic" panose="02040503050201020203" pitchFamily="18" charset="-78"/>
                    <a:cs typeface="Adobe Arabic" panose="02040503050201020203" pitchFamily="18" charset="-78"/>
                  </a:rPr>
                  <a:t>Information gain measurement</a:t>
                </a:r>
              </a:p>
              <a:p>
                <a:pPr lvl="1"/>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𝑅𝐸𝐿</m:t>
                      </m:r>
                      <m:r>
                        <a:rPr lang="en-US" sz="1600" i="1">
                          <a:latin typeface="Cambria Math" panose="02040503050406030204" pitchFamily="18" charset="0"/>
                        </a:rPr>
                        <m:t> </m:t>
                      </m:r>
                      <m:d>
                        <m:dPr>
                          <m:ctrlPr>
                            <a:rPr lang="en-US" sz="1600" i="1">
                              <a:latin typeface="Cambria Math" panose="02040503050406030204" pitchFamily="18" charset="0"/>
                            </a:rPr>
                          </m:ctrlPr>
                        </m:dPr>
                        <m:e>
                          <m:r>
                            <a:rPr lang="en-US" sz="1600" i="1">
                              <a:latin typeface="Cambria Math" panose="02040503050406030204" pitchFamily="18" charset="0"/>
                            </a:rPr>
                            <m:t>𝑚</m:t>
                          </m:r>
                          <m:r>
                            <a:rPr lang="en-US" sz="1600" i="1">
                              <a:latin typeface="Cambria Math" panose="02040503050406030204" pitchFamily="18" charset="0"/>
                            </a:rPr>
                            <m:t>.</m:t>
                          </m:r>
                          <m:r>
                            <a:rPr lang="en-US" sz="1600" i="1">
                              <a:latin typeface="Cambria Math" panose="02040503050406030204" pitchFamily="18" charset="0"/>
                            </a:rPr>
                            <m:t>𝑙</m:t>
                          </m:r>
                        </m:e>
                      </m:d>
                      <m:r>
                        <a:rPr lang="en-US" sz="1600" i="1">
                          <a:latin typeface="Cambria Math" panose="02040503050406030204" pitchFamily="18" charset="0"/>
                        </a:rPr>
                        <m:t>= </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𝑇</m:t>
                              </m:r>
                            </m:e>
                            <m:sub>
                              <m:r>
                                <a:rPr lang="en-US" sz="1600" i="1">
                                  <a:latin typeface="Cambria Math" panose="02040503050406030204" pitchFamily="18" charset="0"/>
                                </a:rPr>
                                <m:t>𝑌</m:t>
                              </m:r>
                              <m:r>
                                <a:rPr lang="en-US" sz="1600" i="1">
                                  <a:latin typeface="Cambria Math" panose="02040503050406030204" pitchFamily="18" charset="0"/>
                                </a:rPr>
                                <m:t>→</m:t>
                              </m:r>
                              <m:r>
                                <a:rPr lang="en-US" sz="1600" i="1">
                                  <a:latin typeface="Cambria Math" panose="02040503050406030204" pitchFamily="18" charset="0"/>
                                </a:rPr>
                                <m:t>𝑋</m:t>
                              </m:r>
                            </m:sub>
                          </m:sSub>
                          <m:r>
                            <a:rPr lang="en-US" sz="1600" i="1">
                              <a:latin typeface="Cambria Math" panose="02040503050406030204" pitchFamily="18" charset="0"/>
                            </a:rPr>
                            <m:t>(</m:t>
                          </m:r>
                          <m:r>
                            <a:rPr lang="en-US" sz="1600" i="1">
                              <a:latin typeface="Cambria Math" panose="02040503050406030204" pitchFamily="18" charset="0"/>
                            </a:rPr>
                            <m:t>𝑚</m:t>
                          </m:r>
                          <m:r>
                            <a:rPr lang="en-US" sz="1600" i="1">
                              <a:latin typeface="Cambria Math" panose="02040503050406030204" pitchFamily="18" charset="0"/>
                            </a:rPr>
                            <m:t>.</m:t>
                          </m:r>
                          <m:r>
                            <a:rPr lang="en-US" sz="1600" i="1">
                              <a:latin typeface="Cambria Math" panose="02040503050406030204" pitchFamily="18" charset="0"/>
                            </a:rPr>
                            <m:t>𝑙</m:t>
                          </m:r>
                          <m:r>
                            <a:rPr lang="en-US" sz="1600" i="1">
                              <a:latin typeface="Cambria Math" panose="02040503050406030204" pitchFamily="18" charset="0"/>
                            </a:rPr>
                            <m:t>)</m:t>
                          </m:r>
                        </m:num>
                        <m:den>
                          <m:r>
                            <a:rPr lang="en-US" sz="1600" i="1">
                              <a:latin typeface="Cambria Math" panose="02040503050406030204" pitchFamily="18" charset="0"/>
                            </a:rPr>
                            <m:t>𝐻</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0</m:t>
                                  </m:r>
                                </m:sub>
                              </m:sSub>
                            </m:e>
                          </m:d>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m:t>
                              </m:r>
                              <m:r>
                                <a:rPr lang="en-US" sz="1600" i="1">
                                  <a:latin typeface="Cambria Math" panose="02040503050406030204" pitchFamily="18" charset="0"/>
                                </a:rPr>
                                <m:t>1</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m:t>
                              </m:r>
                              <m:r>
                                <a:rPr lang="en-US" sz="1600" i="1">
                                  <a:latin typeface="Cambria Math" panose="02040503050406030204" pitchFamily="18" charset="0"/>
                                </a:rPr>
                                <m:t>𝑚</m:t>
                              </m:r>
                            </m:sub>
                          </m:sSub>
                          <m:r>
                            <a:rPr lang="en-US" sz="1600" i="1">
                              <a:latin typeface="Cambria Math" panose="02040503050406030204" pitchFamily="18" charset="0"/>
                            </a:rPr>
                            <m:t>)</m:t>
                          </m:r>
                        </m:den>
                      </m:f>
                    </m:oMath>
                  </m:oMathPara>
                </a14:m>
                <a:endParaRPr lang="en-US" sz="1600" dirty="0" smtClean="0">
                  <a:latin typeface="Adobe Arabic" panose="02040503050201020203" pitchFamily="18" charset="-78"/>
                  <a:cs typeface="Adobe Arabic" panose="02040503050201020203" pitchFamily="18" charset="-78"/>
                </a:endParaRPr>
              </a:p>
              <a:p>
                <a:pPr marL="285750" indent="-285750">
                  <a:buFont typeface="Arial" panose="020B0604020202020204" pitchFamily="34" charset="0"/>
                  <a:buChar char="•"/>
                </a:pPr>
                <a:r>
                  <a:rPr lang="en-US" dirty="0" smtClean="0">
                    <a:solidFill>
                      <a:schemeClr val="accent2">
                        <a:lumMod val="75000"/>
                      </a:schemeClr>
                    </a:solidFill>
                    <a:latin typeface="Adobe Arabic" panose="02040503050201020203" pitchFamily="18" charset="-78"/>
                    <a:cs typeface="Adobe Arabic" panose="02040503050201020203" pitchFamily="18" charset="-78"/>
                  </a:rPr>
                  <a:t>Noise assessment</a:t>
                </a:r>
              </a:p>
              <a:p>
                <a:pPr marL="742950" lvl="1" indent="-285750">
                  <a:buFont typeface="Arial" panose="020B0604020202020204" pitchFamily="34" charset="0"/>
                  <a:buChar char="•"/>
                </a:pP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𝐸𝑇</m:t>
                        </m:r>
                      </m:e>
                      <m:sub>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𝑋</m:t>
                        </m:r>
                      </m:sub>
                    </m:sSub>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𝑙</m:t>
                        </m:r>
                      </m:e>
                    </m:d>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𝑇</m:t>
                        </m:r>
                      </m:e>
                      <m:sub>
                        <m:r>
                          <a:rPr lang="en-US" sz="1400" i="1">
                            <a:latin typeface="Cambria Math" panose="02040503050406030204" pitchFamily="18" charset="0"/>
                          </a:rPr>
                          <m:t>𝑌</m:t>
                        </m:r>
                        <m:r>
                          <a:rPr lang="en-US" sz="1400" i="1">
                            <a:latin typeface="Cambria Math" panose="02040503050406030204" pitchFamily="18" charset="0"/>
                          </a:rPr>
                          <m:t>→</m:t>
                        </m:r>
                        <m:r>
                          <a:rPr lang="en-US" sz="1400" i="1">
                            <a:latin typeface="Cambria Math" panose="02040503050406030204" pitchFamily="18" charset="0"/>
                          </a:rPr>
                          <m:t>𝑋</m:t>
                        </m:r>
                      </m:sub>
                    </m:sSub>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𝑙</m:t>
                        </m:r>
                      </m:e>
                    </m:d>
                    <m:r>
                      <a:rPr lang="en-US" sz="1400" i="1">
                        <a:latin typeface="Cambria Math" panose="02040503050406030204" pitchFamily="18" charset="0"/>
                      </a:rPr>
                      <m:t>− </m:t>
                    </m:r>
                    <m:r>
                      <a:rPr lang="en-US" sz="1400" i="1">
                        <a:latin typeface="Cambria Math" panose="02040503050406030204" pitchFamily="18" charset="0"/>
                      </a:rPr>
                      <m:t>𝜇</m:t>
                    </m:r>
                    <m:r>
                      <a:rPr lang="en-US" sz="1400" i="1">
                        <a:latin typeface="Cambria Math" panose="02040503050406030204" pitchFamily="18" charset="0"/>
                      </a:rPr>
                      <m:t>(</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𝑇</m:t>
                            </m:r>
                          </m:e>
                        </m:acc>
                      </m:e>
                      <m:sub>
                        <m:r>
                          <a:rPr lang="en-US" sz="1400" i="1">
                            <a:latin typeface="Cambria Math" panose="02040503050406030204" pitchFamily="18" charset="0"/>
                          </a:rPr>
                          <m:t>𝑠h</m:t>
                        </m:r>
                      </m:sub>
                    </m:sSub>
                    <m:r>
                      <a:rPr lang="en-US" sz="1400" i="1">
                        <a:latin typeface="Cambria Math" panose="02040503050406030204" pitchFamily="18" charset="0"/>
                      </a:rPr>
                      <m:t>)</m:t>
                    </m:r>
                  </m:oMath>
                </a14:m>
                <a:r>
                  <a:rPr lang="en-US" sz="1400" dirty="0"/>
                  <a:t> </a:t>
                </a:r>
                <a:endParaRPr lang="fa-IR" dirty="0">
                  <a:latin typeface="Adobe Arabic" panose="02040503050201020203" pitchFamily="18" charset="-78"/>
                  <a:cs typeface="Adobe Arabic" panose="02040503050201020203" pitchFamily="18" charset="-78"/>
                </a:endParaRPr>
              </a:p>
            </p:txBody>
          </p:sp>
        </mc:Choice>
        <mc:Fallback xmlns="">
          <p:sp>
            <p:nvSpPr>
              <p:cNvPr id="13" name="Rectangle 12"/>
              <p:cNvSpPr>
                <a:spLocks noRot="1" noChangeAspect="1" noMove="1" noResize="1" noEditPoints="1" noAdjustHandles="1" noChangeArrowheads="1" noChangeShapeType="1" noTextEdit="1"/>
              </p:cNvSpPr>
              <p:nvPr/>
            </p:nvSpPr>
            <p:spPr>
              <a:xfrm>
                <a:off x="8136674" y="3195603"/>
                <a:ext cx="3739375" cy="2190438"/>
              </a:xfrm>
              <a:prstGeom prst="rect">
                <a:avLst/>
              </a:prstGeom>
              <a:blipFill>
                <a:blip r:embed="rId2"/>
                <a:stretch>
                  <a:fillRect l="-976" b="-829"/>
                </a:stretch>
              </a:blipFill>
            </p:spPr>
            <p:txBody>
              <a:bodyPr/>
              <a:lstStyle/>
              <a:p>
                <a:r>
                  <a:rPr lang="fa-IR">
                    <a:noFill/>
                  </a:rPr>
                  <a:t> </a:t>
                </a:r>
              </a:p>
            </p:txBody>
          </p:sp>
        </mc:Fallback>
      </mc:AlternateContent>
      <p:cxnSp>
        <p:nvCxnSpPr>
          <p:cNvPr id="14" name="Straight Connector 13"/>
          <p:cNvCxnSpPr/>
          <p:nvPr/>
        </p:nvCxnSpPr>
        <p:spPr>
          <a:xfrm>
            <a:off x="9564029" y="2822848"/>
            <a:ext cx="0" cy="461965"/>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8173" y="5918914"/>
            <a:ext cx="12192000" cy="897925"/>
            <a:chOff x="3044533" y="3524103"/>
            <a:chExt cx="8828961" cy="2367817"/>
          </a:xfrm>
          <a:solidFill>
            <a:srgbClr val="ED7D31"/>
          </a:solidFill>
        </p:grpSpPr>
        <p:sp>
          <p:nvSpPr>
            <p:cNvPr id="16" name="Rounded Rectangle 15"/>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8" name="Oval 1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31</a:t>
            </a:fld>
            <a:endParaRPr lang="fa-IR" b="1" dirty="0">
              <a:solidFill>
                <a:schemeClr val="accent6">
                  <a:lumMod val="50000"/>
                </a:schemeClr>
              </a:solidFill>
              <a:cs typeface="B Titr" panose="00000700000000000000" pitchFamily="2" charset="-78"/>
            </a:endParaRPr>
          </a:p>
        </p:txBody>
      </p:sp>
    </p:spTree>
    <p:extLst>
      <p:ext uri="{BB962C8B-B14F-4D97-AF65-F5344CB8AC3E}">
        <p14:creationId xmlns:p14="http://schemas.microsoft.com/office/powerpoint/2010/main" val="1411216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190" y="5526431"/>
            <a:ext cx="12655107" cy="1443859"/>
            <a:chOff x="-129190" y="5526431"/>
            <a:chExt cx="12655107" cy="1443859"/>
          </a:xfrm>
        </p:grpSpPr>
        <p:grpSp>
          <p:nvGrpSpPr>
            <p:cNvPr id="4" name="Group 3"/>
            <p:cNvGrpSpPr/>
            <p:nvPr/>
          </p:nvGrpSpPr>
          <p:grpSpPr>
            <a:xfrm>
              <a:off x="-129190" y="5632173"/>
              <a:ext cx="12076680" cy="12258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67838" y="3609014"/>
                <a:ext cx="8320805" cy="21366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10533" y="5526431"/>
              <a:ext cx="1615384" cy="1443859"/>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11" name="Rectangle 10"/>
          <p:cNvSpPr/>
          <p:nvPr/>
        </p:nvSpPr>
        <p:spPr>
          <a:xfrm>
            <a:off x="5050581" y="2276926"/>
            <a:ext cx="1717137" cy="923330"/>
          </a:xfrm>
          <a:prstGeom prst="rect">
            <a:avLst/>
          </a:prstGeom>
        </p:spPr>
        <p:txBody>
          <a:bodyPr wrap="none">
            <a:spAutoFit/>
          </a:bodyPr>
          <a:lstStyle/>
          <a:p>
            <a:r>
              <a:rPr lang="en-US" sz="5400" dirty="0" smtClean="0">
                <a:solidFill>
                  <a:schemeClr val="bg1"/>
                </a:solidFill>
                <a:latin typeface="Adobe Arabic" panose="02040503050201020203" pitchFamily="18" charset="-78"/>
                <a:cs typeface="Adobe Arabic" panose="02040503050201020203" pitchFamily="18" charset="-78"/>
              </a:rPr>
              <a:t>Thanks</a:t>
            </a:r>
            <a:endParaRPr lang="fa-IR" sz="5400" dirty="0"/>
          </a:p>
        </p:txBody>
      </p:sp>
    </p:spTree>
    <p:extLst>
      <p:ext uri="{BB962C8B-B14F-4D97-AF65-F5344CB8AC3E}">
        <p14:creationId xmlns:p14="http://schemas.microsoft.com/office/powerpoint/2010/main" val="25835203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250"/>
                                        <p:tgtEl>
                                          <p:spTgt spid="3"/>
                                        </p:tgtEl>
                                      </p:cBhvr>
                                    </p:animEffect>
                                    <p:set>
                                      <p:cBhvr>
                                        <p:cTn id="7" dur="1" fill="hold">
                                          <p:stCondLst>
                                            <p:cond delay="1249"/>
                                          </p:stCondLst>
                                        </p:cTn>
                                        <p:tgtEl>
                                          <p:spTgt spid="3"/>
                                        </p:tgtEl>
                                        <p:attrNameLst>
                                          <p:attrName>style.visibility</p:attrName>
                                        </p:attrNameLst>
                                      </p:cBhvr>
                                      <p:to>
                                        <p:strVal val="hidden"/>
                                      </p:to>
                                    </p:set>
                                  </p:childTnLst>
                                </p:cTn>
                              </p:par>
                            </p:childTnLst>
                          </p:cTn>
                        </p:par>
                        <p:par>
                          <p:cTn id="8" fill="hold">
                            <p:stCondLst>
                              <p:cond delay="1250"/>
                            </p:stCondLst>
                            <p:childTnLst>
                              <p:par>
                                <p:cTn id="9" presetID="1" presetClass="entr" presetSubtype="0" fill="hold" grpId="0" nodeType="afterEffect">
                                  <p:stCondLst>
                                    <p:cond delay="0"/>
                                  </p:stCondLst>
                                  <p:iterate type="lt">
                                    <p:tmAbs val="0"/>
                                  </p:iterate>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1250"/>
                            </p:stCondLst>
                            <p:childTnLst>
                              <p:par>
                                <p:cTn id="12" presetID="16" presetClass="emph" presetSubtype="0" fill="hold" nodeType="afterEffect">
                                  <p:stCondLst>
                                    <p:cond delay="0"/>
                                  </p:stCondLst>
                                  <p:iterate type="lt">
                                    <p:tmPct val="4000"/>
                                  </p:iterate>
                                  <p:childTnLst>
                                    <p:set>
                                      <p:cBhvr override="childStyle">
                                        <p:cTn id="13" dur="7000" fill="hold"/>
                                        <p:tgtEl>
                                          <p:spTgt spid="11"/>
                                        </p:tgtEl>
                                        <p:attrNameLst>
                                          <p:attrName>style.color</p:attrName>
                                        </p:attrNameLst>
                                      </p:cBhvr>
                                      <p:to>
                                        <p:clrVal>
                                          <a:schemeClr val="accent2"/>
                                        </p:clrVal>
                                      </p:to>
                                    </p:set>
                                    <p:set>
                                      <p:cBhvr>
                                        <p:cTn id="14" dur="7000" fill="hold"/>
                                        <p:tgtEl>
                                          <p:spTgt spid="11"/>
                                        </p:tgtEl>
                                        <p:attrNameLst>
                                          <p:attrName>fillcolor</p:attrName>
                                        </p:attrNameLst>
                                      </p:cBhvr>
                                      <p:to>
                                        <p:clrVal>
                                          <a:schemeClr val="accent2"/>
                                        </p:clrVal>
                                      </p:to>
                                    </p:set>
                                    <p:set>
                                      <p:cBhvr>
                                        <p:cTn id="15" dur="70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012874"/>
            <a:ext cx="12192000" cy="803966"/>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697" y="6260614"/>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33</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7" name="Rectangle 6"/>
          <p:cNvSpPr/>
          <p:nvPr/>
        </p:nvSpPr>
        <p:spPr>
          <a:xfrm>
            <a:off x="112533" y="-83721"/>
            <a:ext cx="6897039" cy="769441"/>
          </a:xfrm>
          <a:prstGeom prst="rect">
            <a:avLst/>
          </a:prstGeom>
        </p:spPr>
        <p:txBody>
          <a:bodyPr wrap="square">
            <a:spAutoFit/>
          </a:bodyPr>
          <a:lstStyle/>
          <a:p>
            <a:r>
              <a:rPr lang="en-US" sz="4400" dirty="0" smtClean="0">
                <a:solidFill>
                  <a:srgbClr val="FF0000"/>
                </a:solidFill>
                <a:latin typeface="Adobe Arabic" panose="02040503050201020203" pitchFamily="18" charset="-78"/>
                <a:cs typeface="Adobe Arabic" panose="02040503050201020203" pitchFamily="18" charset="-78"/>
              </a:rPr>
              <a:t>Apendix1</a:t>
            </a:r>
            <a:r>
              <a:rPr lang="en-US" sz="4400" dirty="0" smtClean="0">
                <a:solidFill>
                  <a:schemeClr val="accent6"/>
                </a:solidFill>
                <a:latin typeface="Adobe Arabic" panose="02040503050201020203" pitchFamily="18" charset="-78"/>
                <a:cs typeface="Adobe Arabic" panose="02040503050201020203" pitchFamily="18" charset="-78"/>
              </a:rPr>
              <a:t> : Dynamic </a:t>
            </a:r>
            <a:r>
              <a:rPr lang="en-US" sz="4400" dirty="0">
                <a:solidFill>
                  <a:schemeClr val="accent6"/>
                </a:solidFill>
                <a:latin typeface="Adobe Arabic" panose="02040503050201020203" pitchFamily="18" charset="-78"/>
                <a:cs typeface="Adobe Arabic" panose="02040503050201020203" pitchFamily="18" charset="-78"/>
              </a:rPr>
              <a:t>Bayesian </a:t>
            </a:r>
            <a:r>
              <a:rPr lang="en-US" sz="4400" dirty="0" smtClean="0">
                <a:solidFill>
                  <a:schemeClr val="accent6"/>
                </a:solidFill>
                <a:latin typeface="Adobe Arabic" panose="02040503050201020203" pitchFamily="18" charset="-78"/>
                <a:cs typeface="Adobe Arabic" panose="02040503050201020203" pitchFamily="18" charset="-78"/>
              </a:rPr>
              <a:t>Network</a:t>
            </a:r>
            <a:endParaRPr lang="en-US" sz="4400" dirty="0">
              <a:solidFill>
                <a:schemeClr val="accent6"/>
              </a:solidFill>
              <a:latin typeface="Adobe Arabic" panose="02040503050201020203" pitchFamily="18" charset="-78"/>
              <a:cs typeface="Adobe Arabic" panose="02040503050201020203" pitchFamily="18"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oup 11"/>
          <p:cNvGrpSpPr/>
          <p:nvPr/>
        </p:nvGrpSpPr>
        <p:grpSpPr>
          <a:xfrm>
            <a:off x="324317" y="920539"/>
            <a:ext cx="2848604" cy="2290012"/>
            <a:chOff x="10022648" y="3995700"/>
            <a:chExt cx="1412861" cy="884353"/>
          </a:xfrm>
        </p:grpSpPr>
        <mc:AlternateContent xmlns:mc="http://schemas.openxmlformats.org/markup-compatibility/2006" xmlns:a14="http://schemas.microsoft.com/office/drawing/2010/main">
          <mc:Choice Requires="a14">
            <p:sp>
              <p:nvSpPr>
                <p:cNvPr id="13" name="Oval 12"/>
                <p:cNvSpPr/>
                <p:nvPr/>
              </p:nvSpPr>
              <p:spPr>
                <a:xfrm>
                  <a:off x="10022648" y="4393787"/>
                  <a:ext cx="551920" cy="4862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sz="1400" b="1" i="1" smtClean="0">
                            <a:solidFill>
                              <a:srgbClr val="7030A0"/>
                            </a:solidFill>
                            <a:latin typeface="Cambria Math" panose="02040503050406030204" pitchFamily="18" charset="0"/>
                          </a:rPr>
                          <m:t>𝑺𝒕𝒓𝒆𝒏𝒈𝒕𝒉</m:t>
                        </m:r>
                      </m:oMath>
                    </m:oMathPara>
                  </a14:m>
                  <a:endParaRPr lang="fa-IR" sz="1600" dirty="0">
                    <a:solidFill>
                      <a:srgbClr val="7030A0"/>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10022648" y="4393787"/>
                  <a:ext cx="551920" cy="486266"/>
                </a:xfrm>
                <a:prstGeom prst="ellipse">
                  <a:avLst/>
                </a:prstGeom>
                <a:blipFill>
                  <a:blip r:embed="rId5"/>
                  <a:stretch>
                    <a:fillRect/>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4" name="Oval 13"/>
                <p:cNvSpPr/>
                <p:nvPr/>
              </p:nvSpPr>
              <p:spPr>
                <a:xfrm>
                  <a:off x="10883589" y="4393787"/>
                  <a:ext cx="551920" cy="48626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sz="1200" b="1" i="1" smtClean="0">
                            <a:solidFill>
                              <a:srgbClr val="7030A0"/>
                            </a:solidFill>
                            <a:latin typeface="Cambria Math" panose="02040503050406030204" pitchFamily="18" charset="0"/>
                          </a:rPr>
                          <m:t>𝑹𝒆𝒕𝒖𝒓𝒏</m:t>
                        </m:r>
                        <m:r>
                          <a:rPr lang="en-US" sz="1200" b="1" i="1" smtClean="0">
                            <a:solidFill>
                              <a:srgbClr val="7030A0"/>
                            </a:solidFill>
                            <a:latin typeface="Cambria Math" panose="02040503050406030204" pitchFamily="18" charset="0"/>
                          </a:rPr>
                          <m:t> </m:t>
                        </m:r>
                        <m:r>
                          <a:rPr lang="en-US" sz="1200" b="1" i="1" smtClean="0">
                            <a:solidFill>
                              <a:srgbClr val="7030A0"/>
                            </a:solidFill>
                            <a:latin typeface="Cambria Math" panose="02040503050406030204" pitchFamily="18" charset="0"/>
                          </a:rPr>
                          <m:t>𝑹𝒂𝒕𝒆</m:t>
                        </m:r>
                      </m:oMath>
                    </m:oMathPara>
                  </a14:m>
                  <a:endParaRPr lang="fa-IR" dirty="0"/>
                </a:p>
              </p:txBody>
            </p:sp>
          </mc:Choice>
          <mc:Fallback xmlns="">
            <p:sp>
              <p:nvSpPr>
                <p:cNvPr id="14" name="Oval 13"/>
                <p:cNvSpPr>
                  <a:spLocks noRot="1" noChangeAspect="1" noMove="1" noResize="1" noEditPoints="1" noAdjustHandles="1" noChangeArrowheads="1" noChangeShapeType="1" noTextEdit="1"/>
                </p:cNvSpPr>
                <p:nvPr/>
              </p:nvSpPr>
              <p:spPr>
                <a:xfrm>
                  <a:off x="10883589" y="4393787"/>
                  <a:ext cx="551920" cy="486266"/>
                </a:xfrm>
                <a:prstGeom prst="ellipse">
                  <a:avLst/>
                </a:prstGeom>
                <a:blipFill>
                  <a:blip r:embed="rId6"/>
                  <a:stretch>
                    <a:fillRect/>
                  </a:stretch>
                </a:blipFill>
              </p:spPr>
              <p:txBody>
                <a:bodyPr/>
                <a:lstStyle/>
                <a:p>
                  <a:r>
                    <a:rPr lang="fa-IR">
                      <a:noFill/>
                    </a:rPr>
                    <a:t> </a:t>
                  </a:r>
                </a:p>
              </p:txBody>
            </p:sp>
          </mc:Fallback>
        </mc:AlternateContent>
        <p:cxnSp>
          <p:nvCxnSpPr>
            <p:cNvPr id="16" name="Curved Connector 15"/>
            <p:cNvCxnSpPr>
              <a:stCxn id="13" idx="0"/>
              <a:endCxn id="14" idx="0"/>
            </p:cNvCxnSpPr>
            <p:nvPr/>
          </p:nvCxnSpPr>
          <p:spPr>
            <a:xfrm rot="5400000" flipH="1" flipV="1">
              <a:off x="10729078" y="3963317"/>
              <a:ext cx="12700" cy="860941"/>
            </a:xfrm>
            <a:prstGeom prst="curvedConnector3">
              <a:avLst>
                <a:gd name="adj1" fmla="val 1800000"/>
              </a:avLst>
            </a:prstGeom>
            <a:ln w="38100">
              <a:solidFill>
                <a:srgbClr val="7030A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10491030" y="3995700"/>
                  <a:ext cx="42351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𝑵</m:t>
                        </m:r>
                      </m:oMath>
                    </m:oMathPara>
                  </a14:m>
                  <a:endParaRPr lang="fa-IR" dirty="0">
                    <a:solidFill>
                      <a:srgbClr val="7030A0"/>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0491030" y="3995700"/>
                  <a:ext cx="423514" cy="369332"/>
                </a:xfrm>
                <a:prstGeom prst="rect">
                  <a:avLst/>
                </a:prstGeom>
                <a:blipFill>
                  <a:blip r:embed="rId7"/>
                  <a:stretch>
                    <a:fillRect/>
                  </a:stretch>
                </a:blipFill>
              </p:spPr>
              <p:txBody>
                <a:bodyPr/>
                <a:lstStyle/>
                <a:p>
                  <a:r>
                    <a:rPr lang="fa-IR">
                      <a:noFill/>
                    </a:rPr>
                    <a:t> </a:t>
                  </a:r>
                </a:p>
              </p:txBody>
            </p:sp>
          </mc:Fallback>
        </mc:AlternateContent>
      </p:grpSp>
      <mc:AlternateContent xmlns:mc="http://schemas.openxmlformats.org/markup-compatibility/2006" xmlns:a14="http://schemas.microsoft.com/office/drawing/2010/main">
        <mc:Choice Requires="a14">
          <p:sp>
            <p:nvSpPr>
              <p:cNvPr id="18" name="Rectangle 17"/>
              <p:cNvSpPr/>
              <p:nvPr/>
            </p:nvSpPr>
            <p:spPr>
              <a:xfrm>
                <a:off x="3063552" y="3190364"/>
                <a:ext cx="10406722" cy="2532296"/>
              </a:xfrm>
              <a:prstGeom prst="rect">
                <a:avLst/>
              </a:prstGeom>
            </p:spPr>
            <p:txBody>
              <a:bodyPr wrap="square">
                <a:spAutoFit/>
              </a:bodyPr>
              <a:lstStyle/>
              <a:p>
                <a:pPr marR="274320">
                  <a:lnSpc>
                    <a:spcPct val="150000"/>
                  </a:lnSpc>
                  <a:spcAft>
                    <a:spcPts val="600"/>
                  </a:spcAft>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𝑇</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𝑌</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𝑋</m:t>
                          </m:r>
                        </m:sub>
                      </m:sSub>
                      <m:d>
                        <m:d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nary>
                        <m:naryPr>
                          <m:chr m:val="∑"/>
                          <m:limLoc m:val="undOvr"/>
                          <m:subHide m:val="on"/>
                          <m:supHide m:val="on"/>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naryPr>
                        <m:sub/>
                        <m:sup/>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𝑝</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nary>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func>
                        <m:func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funcPr>
                        <m:fName>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m:rPr>
                                  <m:sty m:val="p"/>
                                </m:rPr>
                                <a:rPr lang="en-US">
                                  <a:solidFill>
                                    <a:schemeClr val="bg1"/>
                                  </a:solidFill>
                                  <a:latin typeface="Cambria Math" panose="02040503050406030204" pitchFamily="18" charset="0"/>
                                  <a:ea typeface="Times New Roman" panose="02020603050405020304" pitchFamily="18" charset="0"/>
                                  <a:cs typeface="B Mitra" panose="00000400000000000000" pitchFamily="2" charset="-78"/>
                                </a:rPr>
                                <m:t>log</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2</m:t>
                              </m:r>
                            </m:sub>
                          </m:sSub>
                        </m:fName>
                        <m:e>
                          <m:f>
                            <m:f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fPr>
                            <m:num>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𝑝</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d>
                                <m:dPr>
                                  <m:begChr m:val="|"/>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e>
                              </m:d>
                            </m:num>
                            <m:den>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𝑝</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d>
                                <m:dPr>
                                  <m:begChr m:val="|"/>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e>
                              </m:d>
                            </m:den>
                          </m:f>
                        </m:e>
                      </m:func>
                    </m:oMath>
                  </m:oMathPara>
                </a14:m>
                <a:endParaRPr lang="en-US" i="1" dirty="0" smtClean="0">
                  <a:solidFill>
                    <a:schemeClr val="bg1"/>
                  </a:solidFill>
                  <a:latin typeface="Cambria Math" panose="02040503050406030204" pitchFamily="18" charset="0"/>
                  <a:ea typeface="Times New Roman" panose="02020603050405020304" pitchFamily="18" charset="0"/>
                  <a:cs typeface="B Mitra" panose="00000400000000000000" pitchFamily="2" charset="-78"/>
                </a:endParaRPr>
              </a:p>
              <a:p>
                <a:pPr marR="274320">
                  <a:lnSpc>
                    <a:spcPct val="150000"/>
                  </a:lnSpc>
                  <a:spcAft>
                    <a:spcPts val="600"/>
                  </a:spcAft>
                </a:pPr>
                <a14:m>
                  <m:oMathPara xmlns:m="http://schemas.openxmlformats.org/officeDocument/2006/math">
                    <m:oMathParaPr>
                      <m:jc m:val="left"/>
                    </m:oMathParaPr>
                    <m:oMath xmlns:m="http://schemas.openxmlformats.org/officeDocument/2006/math">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𝑇</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𝑌</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𝑋</m:t>
                          </m:r>
                        </m:sub>
                      </m:sSub>
                      <m:d>
                        <m:d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d>
                        <m:dPr>
                          <m:begChr m:val="|"/>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d>
                        <m:dPr>
                          <m:begChr m:val="|"/>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dPr>
                        <m:e>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d>
                    </m:oMath>
                  </m:oMathPara>
                </a14:m>
                <a:endParaRPr lang="en-US" sz="1400" dirty="0">
                  <a:solidFill>
                    <a:schemeClr val="bg1"/>
                  </a:solidFill>
                  <a:effectLst/>
                  <a:latin typeface="Times New Roman" panose="02020603050405020304" pitchFamily="18" charset="0"/>
                  <a:ea typeface="Times New Roman" panose="02020603050405020304" pitchFamily="18" charset="0"/>
                  <a:cs typeface="B Mitra" panose="00000400000000000000" pitchFamily="2" charset="-78"/>
                </a:endParaRPr>
              </a:p>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d>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e>
                      </m:d>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𝐻</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𝑥</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𝑦</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𝑡</m:t>
                              </m:r>
                            </m:e>
                            <m: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𝑚</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𝑙</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1</m:t>
                              </m:r>
                            </m:sub>
                          </m:sSub>
                        </m:sub>
                      </m:sSub>
                      <m:r>
                        <a:rPr lang="en-US" i="1">
                          <a:solidFill>
                            <a:schemeClr val="bg1"/>
                          </a:solidFill>
                          <a:latin typeface="Cambria Math" panose="02040503050406030204" pitchFamily="18" charset="0"/>
                          <a:ea typeface="Times New Roman" panose="02020603050405020304" pitchFamily="18" charset="0"/>
                          <a:cs typeface="B Mitra" panose="00000400000000000000" pitchFamily="2" charset="-78"/>
                        </a:rPr>
                        <m:t>))</m:t>
                      </m:r>
                    </m:oMath>
                  </m:oMathPara>
                </a14:m>
                <a:endParaRPr lang="fa-IR"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3063552" y="3190364"/>
                <a:ext cx="10406722" cy="2532296"/>
              </a:xfrm>
              <a:prstGeom prst="rect">
                <a:avLst/>
              </a:prstGeom>
              <a:blipFill>
                <a:blip r:embed="rId8"/>
                <a:stretch>
                  <a:fillRect b="-240"/>
                </a:stretch>
              </a:blipFill>
            </p:spPr>
            <p:txBody>
              <a:bodyPr/>
              <a:lstStyle/>
              <a:p>
                <a:r>
                  <a:rPr lang="fa-I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293623" y="2425102"/>
                <a:ext cx="4737579" cy="8003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a-IR" i="1" smtClean="0">
                          <a:solidFill>
                            <a:schemeClr val="bg1"/>
                          </a:solidFill>
                          <a:latin typeface="Cambria Math" panose="02040503050406030204" pitchFamily="18" charset="0"/>
                        </a:rPr>
                        <m:t>𝐼</m:t>
                      </m:r>
                      <m:d>
                        <m:dPr>
                          <m:ctrlPr>
                            <a:rPr lang="fa-IR" i="1">
                              <a:solidFill>
                                <a:schemeClr val="bg1"/>
                              </a:solidFill>
                              <a:latin typeface="Cambria Math" panose="02040503050406030204" pitchFamily="18" charset="0"/>
                            </a:rPr>
                          </m:ctrlPr>
                        </m:dPr>
                        <m:e>
                          <m:r>
                            <a:rPr lang="fa-IR" i="0">
                              <a:solidFill>
                                <a:schemeClr val="bg1"/>
                              </a:solidFill>
                              <a:latin typeface="Cambria Math" panose="02040503050406030204" pitchFamily="18" charset="0"/>
                            </a:rPr>
                            <m:t> </m:t>
                          </m:r>
                          <m:r>
                            <a:rPr lang="fa-IR" i="1">
                              <a:solidFill>
                                <a:schemeClr val="bg1"/>
                              </a:solidFill>
                              <a:latin typeface="Cambria Math" panose="02040503050406030204" pitchFamily="18" charset="0"/>
                            </a:rPr>
                            <m:t>𝑋</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𝑌</m:t>
                          </m:r>
                        </m:e>
                      </m:d>
                      <m:r>
                        <a:rPr lang="fa-IR" i="0">
                          <a:solidFill>
                            <a:schemeClr val="bg1"/>
                          </a:solidFill>
                          <a:latin typeface="Cambria Math" panose="02040503050406030204" pitchFamily="18" charset="0"/>
                        </a:rPr>
                        <m:t> ≡ − </m:t>
                      </m:r>
                      <m:nary>
                        <m:naryPr>
                          <m:chr m:val="∑"/>
                          <m:limLoc m:val="undOvr"/>
                          <m:supHide m:val="on"/>
                          <m:ctrlPr>
                            <a:rPr lang="fa-IR" i="1">
                              <a:solidFill>
                                <a:schemeClr val="bg1"/>
                              </a:solidFill>
                              <a:latin typeface="Cambria Math" panose="02040503050406030204" pitchFamily="18" charset="0"/>
                            </a:rPr>
                          </m:ctrlPr>
                        </m:naryPr>
                        <m:sub>
                          <m:r>
                            <a:rPr lang="fa-IR" i="1">
                              <a:solidFill>
                                <a:schemeClr val="bg1"/>
                              </a:solidFill>
                              <a:latin typeface="Cambria Math" panose="02040503050406030204" pitchFamily="18" charset="0"/>
                            </a:rPr>
                            <m:t>𝑥</m:t>
                          </m:r>
                          <m:r>
                            <a:rPr lang="fa-IR" i="0">
                              <a:solidFill>
                                <a:schemeClr val="bg1"/>
                              </a:solidFill>
                              <a:latin typeface="Cambria Math" panose="02040503050406030204" pitchFamily="18" charset="0"/>
                            </a:rPr>
                            <m:t> ∈</m:t>
                          </m:r>
                          <m:r>
                            <a:rPr lang="fa-IR" i="1">
                              <a:solidFill>
                                <a:schemeClr val="bg1"/>
                              </a:solidFill>
                              <a:latin typeface="Cambria Math" panose="02040503050406030204" pitchFamily="18" charset="0"/>
                            </a:rPr>
                            <m:t>𝑋</m:t>
                          </m:r>
                          <m:r>
                            <a:rPr lang="fa-IR" i="0">
                              <a:solidFill>
                                <a:schemeClr val="bg1"/>
                              </a:solidFill>
                              <a:latin typeface="Cambria Math" panose="02040503050406030204" pitchFamily="18" charset="0"/>
                            </a:rPr>
                            <m:t> .   </m:t>
                          </m:r>
                          <m:r>
                            <a:rPr lang="fa-IR" i="1">
                              <a:solidFill>
                                <a:schemeClr val="bg1"/>
                              </a:solidFill>
                              <a:latin typeface="Cambria Math" panose="02040503050406030204" pitchFamily="18" charset="0"/>
                            </a:rPr>
                            <m:t>𝑦</m:t>
                          </m:r>
                          <m:r>
                            <a:rPr lang="fa-IR" i="0">
                              <a:solidFill>
                                <a:schemeClr val="bg1"/>
                              </a:solidFill>
                              <a:latin typeface="Cambria Math" panose="02040503050406030204" pitchFamily="18" charset="0"/>
                            </a:rPr>
                            <m:t> ∈</m:t>
                          </m:r>
                          <m:r>
                            <a:rPr lang="fa-IR" i="1">
                              <a:solidFill>
                                <a:schemeClr val="bg1"/>
                              </a:solidFill>
                              <a:latin typeface="Cambria Math" panose="02040503050406030204" pitchFamily="18" charset="0"/>
                            </a:rPr>
                            <m:t>𝑌</m:t>
                          </m:r>
                        </m:sub>
                        <m:sup/>
                        <m:e>
                          <m:r>
                            <a:rPr lang="fa-IR" i="1">
                              <a:solidFill>
                                <a:schemeClr val="bg1"/>
                              </a:solidFill>
                              <a:latin typeface="Cambria Math" panose="02040503050406030204" pitchFamily="18" charset="0"/>
                            </a:rPr>
                            <m:t>𝑝</m:t>
                          </m:r>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𝑥</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𝑦</m:t>
                              </m:r>
                            </m:e>
                          </m:d>
                          <m:r>
                            <a:rPr lang="fa-IR" i="0">
                              <a:solidFill>
                                <a:schemeClr val="bg1"/>
                              </a:solidFill>
                              <a:latin typeface="Cambria Math" panose="02040503050406030204" pitchFamily="18" charset="0"/>
                            </a:rPr>
                            <m:t>. </m:t>
                          </m:r>
                          <m:func>
                            <m:funcPr>
                              <m:ctrlPr>
                                <a:rPr lang="fa-IR" i="1">
                                  <a:solidFill>
                                    <a:schemeClr val="bg1"/>
                                  </a:solidFill>
                                  <a:latin typeface="Cambria Math" panose="02040503050406030204" pitchFamily="18" charset="0"/>
                                </a:rPr>
                              </m:ctrlPr>
                            </m:funcPr>
                            <m:fName>
                              <m:sSub>
                                <m:sSubPr>
                                  <m:ctrlPr>
                                    <a:rPr lang="fa-IR" i="1">
                                      <a:solidFill>
                                        <a:schemeClr val="bg1"/>
                                      </a:solidFill>
                                      <a:latin typeface="Cambria Math" panose="02040503050406030204" pitchFamily="18" charset="0"/>
                                    </a:rPr>
                                  </m:ctrlPr>
                                </m:sSubPr>
                                <m:e>
                                  <m:r>
                                    <m:rPr>
                                      <m:sty m:val="p"/>
                                    </m:rPr>
                                    <a:rPr lang="fa-IR" i="0">
                                      <a:solidFill>
                                        <a:schemeClr val="bg1"/>
                                      </a:solidFill>
                                      <a:latin typeface="Cambria Math" panose="02040503050406030204" pitchFamily="18" charset="0"/>
                                    </a:rPr>
                                    <m:t>log</m:t>
                                  </m:r>
                                </m:e>
                                <m:sub>
                                  <m:r>
                                    <a:rPr lang="fa-IR" i="0">
                                      <a:solidFill>
                                        <a:schemeClr val="bg1"/>
                                      </a:solidFill>
                                      <a:latin typeface="Cambria Math" panose="02040503050406030204" pitchFamily="18" charset="0"/>
                                    </a:rPr>
                                    <m:t>2</m:t>
                                  </m:r>
                                </m:sub>
                              </m:sSub>
                            </m:fName>
                            <m:e>
                              <m:f>
                                <m:fPr>
                                  <m:ctrlPr>
                                    <a:rPr lang="fa-IR" i="1">
                                      <a:solidFill>
                                        <a:schemeClr val="bg1"/>
                                      </a:solidFill>
                                      <a:latin typeface="Cambria Math" panose="02040503050406030204" pitchFamily="18" charset="0"/>
                                    </a:rPr>
                                  </m:ctrlPr>
                                </m:fPr>
                                <m:num>
                                  <m:r>
                                    <a:rPr lang="fa-IR" i="1">
                                      <a:solidFill>
                                        <a:schemeClr val="bg1"/>
                                      </a:solidFill>
                                      <a:latin typeface="Cambria Math" panose="02040503050406030204" pitchFamily="18" charset="0"/>
                                    </a:rPr>
                                    <m:t>𝑝</m:t>
                                  </m:r>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𝑥</m:t>
                                      </m:r>
                                      <m:r>
                                        <a:rPr lang="fa-IR" i="0">
                                          <a:solidFill>
                                            <a:schemeClr val="bg1"/>
                                          </a:solidFill>
                                          <a:latin typeface="Cambria Math" panose="02040503050406030204" pitchFamily="18" charset="0"/>
                                        </a:rPr>
                                        <m:t>.</m:t>
                                      </m:r>
                                      <m:r>
                                        <a:rPr lang="fa-IR" i="1">
                                          <a:solidFill>
                                            <a:schemeClr val="bg1"/>
                                          </a:solidFill>
                                          <a:latin typeface="Cambria Math" panose="02040503050406030204" pitchFamily="18" charset="0"/>
                                        </a:rPr>
                                        <m:t>𝑦</m:t>
                                      </m:r>
                                    </m:e>
                                  </m:d>
                                </m:num>
                                <m:den>
                                  <m:r>
                                    <a:rPr lang="fa-IR" i="1">
                                      <a:solidFill>
                                        <a:schemeClr val="bg1"/>
                                      </a:solidFill>
                                      <a:latin typeface="Cambria Math" panose="02040503050406030204" pitchFamily="18" charset="0"/>
                                    </a:rPr>
                                    <m:t>𝑝</m:t>
                                  </m:r>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𝑥</m:t>
                                      </m:r>
                                    </m:e>
                                  </m:d>
                                  <m:r>
                                    <a:rPr lang="fa-IR" i="1">
                                      <a:solidFill>
                                        <a:schemeClr val="bg1"/>
                                      </a:solidFill>
                                      <a:latin typeface="Cambria Math" panose="02040503050406030204" pitchFamily="18" charset="0"/>
                                    </a:rPr>
                                    <m:t>𝑝</m:t>
                                  </m:r>
                                  <m:d>
                                    <m:dPr>
                                      <m:ctrlPr>
                                        <a:rPr lang="fa-IR" i="1">
                                          <a:solidFill>
                                            <a:schemeClr val="bg1"/>
                                          </a:solidFill>
                                          <a:latin typeface="Cambria Math" panose="02040503050406030204" pitchFamily="18" charset="0"/>
                                        </a:rPr>
                                      </m:ctrlPr>
                                    </m:dPr>
                                    <m:e>
                                      <m:r>
                                        <a:rPr lang="fa-IR" i="1">
                                          <a:solidFill>
                                            <a:schemeClr val="bg1"/>
                                          </a:solidFill>
                                          <a:latin typeface="Cambria Math" panose="02040503050406030204" pitchFamily="18" charset="0"/>
                                        </a:rPr>
                                        <m:t>𝑦</m:t>
                                      </m:r>
                                    </m:e>
                                  </m:d>
                                </m:den>
                              </m:f>
                              <m:r>
                                <a:rPr lang="fa-IR" i="0">
                                  <a:solidFill>
                                    <a:schemeClr val="bg1"/>
                                  </a:solidFill>
                                  <a:latin typeface="Cambria Math" panose="02040503050406030204" pitchFamily="18" charset="0"/>
                                </a:rPr>
                                <m:t> </m:t>
                              </m:r>
                            </m:e>
                          </m:func>
                        </m:e>
                      </m:nary>
                    </m:oMath>
                  </m:oMathPara>
                </a14:m>
                <a:endParaRPr lang="fa-IR"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3293623" y="2425102"/>
                <a:ext cx="4737579" cy="800347"/>
              </a:xfrm>
              <a:prstGeom prst="rect">
                <a:avLst/>
              </a:prstGeom>
              <a:blipFill>
                <a:blip r:embed="rId9"/>
                <a:stretch>
                  <a:fillRect/>
                </a:stretch>
              </a:blipFill>
            </p:spPr>
            <p:txBody>
              <a:bodyPr/>
              <a:lstStyle/>
              <a:p>
                <a:r>
                  <a:rPr lang="fa-IR">
                    <a:noFill/>
                  </a:rPr>
                  <a:t> </a:t>
                </a:r>
              </a:p>
            </p:txBody>
          </p:sp>
        </mc:Fallback>
      </mc:AlternateContent>
      <p:pic>
        <p:nvPicPr>
          <p:cNvPr id="19" name="Picture 18"/>
          <p:cNvPicPr>
            <a:picLocks noChangeAspect="1"/>
          </p:cNvPicPr>
          <p:nvPr/>
        </p:nvPicPr>
        <p:blipFill>
          <a:blip r:embed="rId10"/>
          <a:stretch>
            <a:fillRect/>
          </a:stretch>
        </p:blipFill>
        <p:spPr>
          <a:xfrm>
            <a:off x="3229699" y="1165393"/>
            <a:ext cx="5247619" cy="466667"/>
          </a:xfrm>
          <a:prstGeom prst="rect">
            <a:avLst/>
          </a:prstGeom>
        </p:spPr>
      </p:pic>
    </p:spTree>
    <p:extLst>
      <p:ext uri="{BB962C8B-B14F-4D97-AF65-F5344CB8AC3E}">
        <p14:creationId xmlns:p14="http://schemas.microsoft.com/office/powerpoint/2010/main" val="2551555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34</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7" name="Rectangle 6"/>
          <p:cNvSpPr/>
          <p:nvPr/>
        </p:nvSpPr>
        <p:spPr>
          <a:xfrm>
            <a:off x="472752" y="256078"/>
            <a:ext cx="6897039" cy="769441"/>
          </a:xfrm>
          <a:prstGeom prst="rect">
            <a:avLst/>
          </a:prstGeom>
        </p:spPr>
        <p:txBody>
          <a:bodyPr wrap="square">
            <a:spAutoFit/>
          </a:bodyPr>
          <a:lstStyle/>
          <a:p>
            <a:r>
              <a:rPr lang="en-US" sz="4400" dirty="0" smtClean="0">
                <a:solidFill>
                  <a:srgbClr val="FF0000"/>
                </a:solidFill>
                <a:latin typeface="Adobe Arabic" panose="02040503050201020203" pitchFamily="18" charset="-78"/>
                <a:cs typeface="Adobe Arabic" panose="02040503050201020203" pitchFamily="18" charset="-78"/>
              </a:rPr>
              <a:t>Appendix 2: </a:t>
            </a:r>
            <a:r>
              <a:rPr lang="en-US" sz="4400" dirty="0" smtClean="0">
                <a:solidFill>
                  <a:schemeClr val="accent6"/>
                </a:solidFill>
                <a:latin typeface="Adobe Arabic" panose="02040503050201020203" pitchFamily="18" charset="-78"/>
                <a:cs typeface="Adobe Arabic" panose="02040503050201020203" pitchFamily="18" charset="-78"/>
              </a:rPr>
              <a:t>Event pool updating</a:t>
            </a:r>
            <a:endParaRPr lang="fa-IR" sz="4400" dirty="0"/>
          </a:p>
        </p:txBody>
      </p:sp>
      <p:pic>
        <p:nvPicPr>
          <p:cNvPr id="12" name="Content Placeholder 1"/>
          <p:cNvPicPr>
            <a:picLocks noChangeAspect="1"/>
          </p:cNvPicPr>
          <p:nvPr/>
        </p:nvPicPr>
        <p:blipFill>
          <a:blip r:embed="rId3"/>
          <a:stretch>
            <a:fillRect/>
          </a:stretch>
        </p:blipFill>
        <p:spPr>
          <a:xfrm rot="16200000">
            <a:off x="9189222" y="3269090"/>
            <a:ext cx="2537903" cy="2893070"/>
          </a:xfrm>
          <a:prstGeom prst="rect">
            <a:avLst/>
          </a:prstGeom>
          <a:ln w="57150">
            <a:noFill/>
          </a:ln>
        </p:spPr>
      </p:pic>
      <p:sp>
        <p:nvSpPr>
          <p:cNvPr id="8" name="Oval 7"/>
          <p:cNvSpPr/>
          <p:nvPr/>
        </p:nvSpPr>
        <p:spPr>
          <a:xfrm>
            <a:off x="10900131" y="5725579"/>
            <a:ext cx="1543291" cy="1435196"/>
          </a:xfrm>
          <a:prstGeom prst="ellipse">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026" name="Picture 2" descr="plot of the probability density function of the exponential distribu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23845" y="656401"/>
            <a:ext cx="2761961" cy="24063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p:cNvSpPr/>
              <p:nvPr/>
            </p:nvSpPr>
            <p:spPr>
              <a:xfrm>
                <a:off x="68240" y="1222257"/>
                <a:ext cx="8955605" cy="3519490"/>
              </a:xfrm>
              <a:prstGeom prst="rect">
                <a:avLst/>
              </a:prstGeom>
            </p:spPr>
            <p:txBody>
              <a:bodyPr wrap="square">
                <a:spAutoFit/>
              </a:bodyPr>
              <a:lstStyle/>
              <a:p>
                <a:pPr marL="571500" indent="-571500">
                  <a:buFont typeface="Arial" panose="020B0604020202020204" pitchFamily="34" charset="0"/>
                  <a:buChar char="•"/>
                </a:pPr>
                <a:r>
                  <a:rPr lang="en-US" sz="3600" dirty="0" smtClean="0">
                    <a:solidFill>
                      <a:schemeClr val="accent2">
                        <a:lumMod val="40000"/>
                        <a:lumOff val="60000"/>
                      </a:schemeClr>
                    </a:solidFill>
                    <a:latin typeface="Adobe Arabic" panose="02040503050201020203" pitchFamily="18" charset="-78"/>
                    <a:cs typeface="Adobe Arabic" panose="02040503050201020203" pitchFamily="18" charset="-78"/>
                  </a:rPr>
                  <a:t>Increase the entropy of Temporal behavior </a:t>
                </a:r>
                <a:r>
                  <a:rPr lang="en-US" sz="3600" dirty="0">
                    <a:solidFill>
                      <a:schemeClr val="accent2">
                        <a:lumMod val="40000"/>
                        <a:lumOff val="60000"/>
                      </a:schemeClr>
                    </a:solidFill>
                    <a:latin typeface="Adobe Arabic" panose="02040503050201020203" pitchFamily="18" charset="-78"/>
                    <a:cs typeface="Adobe Arabic" panose="02040503050201020203" pitchFamily="18" charset="-78"/>
                  </a:rPr>
                  <a:t>for each Event </a:t>
                </a:r>
                <a:r>
                  <a:rPr lang="en-US" sz="3600" dirty="0" smtClean="0">
                    <a:solidFill>
                      <a:schemeClr val="accent2">
                        <a:lumMod val="40000"/>
                        <a:lumOff val="60000"/>
                      </a:schemeClr>
                    </a:solidFill>
                    <a:latin typeface="Adobe Arabic" panose="02040503050201020203" pitchFamily="18" charset="-78"/>
                    <a:cs typeface="Adobe Arabic" panose="02040503050201020203" pitchFamily="18" charset="-78"/>
                  </a:rPr>
                  <a:t>E</a:t>
                </a:r>
              </a:p>
              <a:p>
                <a:pPr marL="1028700" lvl="1" indent="-571500">
                  <a:buFont typeface="Arial" panose="020B0604020202020204" pitchFamily="34" charset="0"/>
                  <a:buChar char="•"/>
                </a:pPr>
                <a:r>
                  <a:rPr lang="en-US" sz="3200" i="1" dirty="0"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a:t>remove </a:t>
                </a:r>
                <a:r>
                  <a:rPr lang="en-US" sz="3200" i="1" dirty="0">
                    <a:solidFill>
                      <a:schemeClr val="bg1"/>
                    </a:solidFill>
                    <a:latin typeface="Cambria Math" panose="02040503050406030204" pitchFamily="18" charset="0"/>
                    <a:ea typeface="Cambria Math" panose="02040503050406030204" pitchFamily="18" charset="0"/>
                    <a:cs typeface="Adobe Arabic" panose="02040503050201020203" pitchFamily="18" charset="-78"/>
                  </a:rPr>
                  <a:t>event </a:t>
                </a:r>
                <a:r>
                  <a:rPr lang="en-US" sz="3200" i="1" dirty="0"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a:t>E</a:t>
                </a:r>
              </a:p>
              <a:p>
                <a:pPr lvl="1"/>
                <a:endParaRPr lang="en-US" sz="3200" i="1" dirty="0">
                  <a:solidFill>
                    <a:srgbClr val="FF0000"/>
                  </a:solidFill>
                  <a:latin typeface="Cambria Math" panose="02040503050406030204" pitchFamily="18" charset="0"/>
                  <a:ea typeface="Cambria Math" panose="02040503050406030204" pitchFamily="18" charset="0"/>
                  <a:cs typeface="Adobe Arabic" panose="02040503050201020203" pitchFamily="18" charset="-78"/>
                </a:endParaRPr>
              </a:p>
              <a:p>
                <a:pPr marL="571500" indent="-571500">
                  <a:buFont typeface="Arial" panose="020B0604020202020204" pitchFamily="34" charset="0"/>
                  <a:buChar char="•"/>
                </a:pPr>
                <a:r>
                  <a:rPr lang="en-US" sz="3600" dirty="0" smtClean="0">
                    <a:solidFill>
                      <a:schemeClr val="accent2">
                        <a:lumMod val="40000"/>
                        <a:lumOff val="60000"/>
                      </a:schemeClr>
                    </a:solidFill>
                    <a:latin typeface="Adobe Arabic" panose="02040503050201020203" pitchFamily="18" charset="-78"/>
                    <a:cs typeface="Adobe Arabic" panose="02040503050201020203" pitchFamily="18" charset="-78"/>
                  </a:rPr>
                  <a:t>Increase the variance of similarity between event’s documents </a:t>
                </a:r>
              </a:p>
              <a:p>
                <a:pPr marL="914400" lvl="1" indent="-457200">
                  <a:buFont typeface="Arial" panose="020B0604020202020204" pitchFamily="34" charset="0"/>
                  <a:buChar char="•"/>
                </a:pPr>
                <a:r>
                  <a:rPr lang="en-US" sz="3200" dirty="0" smtClean="0">
                    <a:solidFill>
                      <a:schemeClr val="bg1"/>
                    </a:solidFill>
                    <a:latin typeface="Adobe Arabic" panose="02040503050201020203" pitchFamily="18" charset="-78"/>
                    <a:cs typeface="Adobe Arabic" panose="02040503050201020203" pitchFamily="18" charset="-78"/>
                  </a:rPr>
                  <a:t>if </a:t>
                </a:r>
                <a14:m>
                  <m:oMath xmlns:m="http://schemas.openxmlformats.org/officeDocument/2006/math">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𝛿</m:t>
                    </m:r>
                    <m:d>
                      <m:dPr>
                        <m:ctrlP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dPr>
                      <m:e>
                        <m:func>
                          <m:funcPr>
                            <m:ctrlP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funcPr>
                          <m:fName>
                            <m:r>
                              <m:rPr>
                                <m:sty m:val="p"/>
                              </m:rPr>
                              <a:rPr lang="en-US" sz="3200" b="0" i="0"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cos</m:t>
                            </m:r>
                          </m:fName>
                          <m:e>
                            <m:d>
                              <m:dPr>
                                <m:ctrlP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dPr>
                              <m:e>
                                <m:sSub>
                                  <m:sSubPr>
                                    <m:ctrlP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bPr>
                                  <m:e>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𝜇</m:t>
                                    </m:r>
                                  </m:e>
                                  <m:sub>
                                    <m:sSub>
                                      <m:sSubPr>
                                        <m:ctrlP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bPr>
                                      <m:e>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𝑒</m:t>
                                        </m:r>
                                      </m:e>
                                      <m:sub>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𝑗</m:t>
                                        </m:r>
                                      </m:sub>
                                    </m:sSub>
                                  </m:sub>
                                </m:sSub>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sSub>
                                  <m:sSubPr>
                                    <m:ctrlP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bPr>
                                  <m:e>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𝜇</m:t>
                                    </m:r>
                                  </m:e>
                                  <m:sub>
                                    <m:sSub>
                                      <m:sSubPr>
                                        <m:ctrlP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bPr>
                                      <m:e>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𝐸</m:t>
                                        </m:r>
                                      </m:e>
                                      <m:sub>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𝑗</m:t>
                                        </m:r>
                                      </m:sub>
                                    </m:sSub>
                                  </m:sub>
                                </m:sSub>
                              </m:e>
                            </m:d>
                          </m:e>
                        </m:func>
                      </m:e>
                    </m:d>
                    <m:r>
                      <a:rPr lang="en-US" sz="3200" b="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&gt; </m:t>
                    </m:r>
                    <m:f>
                      <m:fPr>
                        <m:ctrlP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fPr>
                      <m:num>
                        <m:sSup>
                          <m:sSupPr>
                            <m:ctrlP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ctrlPr>
                          </m:sSupPr>
                          <m:e>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𝜏</m:t>
                            </m:r>
                          </m:e>
                          <m:sup>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2</m:t>
                            </m:r>
                          </m:sup>
                        </m:sSup>
                      </m:num>
                      <m:den>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4</m:t>
                        </m:r>
                      </m:den>
                    </m:f>
                    <m:r>
                      <a:rPr lang="en-US" sz="3200" i="1">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𝑟𝑒𝑚𝑜𝑣𝑒</m:t>
                    </m:r>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𝑒𝑣𝑒𝑛𝑡</m:t>
                    </m:r>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 </m:t>
                    </m:r>
                    <m:r>
                      <a:rPr lang="en-US" sz="3200" i="1" smtClean="0">
                        <a:solidFill>
                          <a:schemeClr val="bg1"/>
                        </a:solidFill>
                        <a:latin typeface="Cambria Math" panose="02040503050406030204" pitchFamily="18" charset="0"/>
                        <a:ea typeface="Cambria Math" panose="02040503050406030204" pitchFamily="18" charset="0"/>
                        <a:cs typeface="Adobe Arabic" panose="02040503050201020203" pitchFamily="18" charset="-78"/>
                      </a:rPr>
                      <m:t>𝐸</m:t>
                    </m:r>
                  </m:oMath>
                </a14:m>
                <a:endParaRPr lang="fa-IR" sz="32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8240" y="1222257"/>
                <a:ext cx="8955605" cy="3519490"/>
              </a:xfrm>
              <a:prstGeom prst="rect">
                <a:avLst/>
              </a:prstGeom>
              <a:blipFill>
                <a:blip r:embed="rId7"/>
                <a:stretch>
                  <a:fillRect l="-1838" t="-3466" r="-1906" b="-2946"/>
                </a:stretch>
              </a:blipFill>
            </p:spPr>
            <p:txBody>
              <a:bodyPr/>
              <a:lstStyle/>
              <a:p>
                <a:r>
                  <a:rPr lang="fa-IR">
                    <a:noFill/>
                  </a:rPr>
                  <a:t> </a:t>
                </a:r>
              </a:p>
            </p:txBody>
          </p:sp>
        </mc:Fallback>
      </mc:AlternateContent>
    </p:spTree>
    <p:extLst>
      <p:ext uri="{BB962C8B-B14F-4D97-AF65-F5344CB8AC3E}">
        <p14:creationId xmlns:p14="http://schemas.microsoft.com/office/powerpoint/2010/main" val="25270794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35</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7" name="Rectangle 6"/>
          <p:cNvSpPr/>
          <p:nvPr/>
        </p:nvSpPr>
        <p:spPr>
          <a:xfrm>
            <a:off x="472752" y="256078"/>
            <a:ext cx="6897039" cy="769441"/>
          </a:xfrm>
          <a:prstGeom prst="rect">
            <a:avLst/>
          </a:prstGeom>
        </p:spPr>
        <p:txBody>
          <a:bodyPr wrap="square">
            <a:spAutoFit/>
          </a:bodyPr>
          <a:lstStyle/>
          <a:p>
            <a:r>
              <a:rPr lang="en-US" sz="4400" dirty="0">
                <a:solidFill>
                  <a:srgbClr val="FF0000"/>
                </a:solidFill>
                <a:latin typeface="Adobe Arabic" panose="02040503050201020203" pitchFamily="18" charset="-78"/>
                <a:cs typeface="Adobe Arabic" panose="02040503050201020203" pitchFamily="18" charset="-78"/>
              </a:rPr>
              <a:t>Appendix </a:t>
            </a:r>
            <a:r>
              <a:rPr lang="en-US" sz="4400" dirty="0" smtClean="0">
                <a:solidFill>
                  <a:srgbClr val="FF0000"/>
                </a:solidFill>
                <a:latin typeface="Adobe Arabic" panose="02040503050201020203" pitchFamily="18" charset="-78"/>
                <a:cs typeface="Adobe Arabic" panose="02040503050201020203" pitchFamily="18" charset="-78"/>
              </a:rPr>
              <a:t>3 : </a:t>
            </a:r>
            <a:r>
              <a:rPr lang="en-US" sz="4400" dirty="0" smtClean="0">
                <a:solidFill>
                  <a:schemeClr val="accent6"/>
                </a:solidFill>
                <a:latin typeface="Adobe Arabic" panose="02040503050201020203" pitchFamily="18" charset="-78"/>
                <a:cs typeface="Adobe Arabic" panose="02040503050201020203" pitchFamily="18" charset="-78"/>
              </a:rPr>
              <a:t>Latent Space Updating</a:t>
            </a:r>
            <a:endParaRPr lang="fa-IR" sz="4400" dirty="0"/>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4" name="Picture 13"/>
          <p:cNvPicPr>
            <a:picLocks noChangeAspect="1"/>
          </p:cNvPicPr>
          <p:nvPr/>
        </p:nvPicPr>
        <p:blipFill>
          <a:blip r:embed="rId5"/>
          <a:stretch>
            <a:fillRect/>
          </a:stretch>
        </p:blipFill>
        <p:spPr>
          <a:xfrm>
            <a:off x="1839689" y="1069474"/>
            <a:ext cx="8778765" cy="4946338"/>
          </a:xfrm>
          <a:prstGeom prst="rect">
            <a:avLst/>
          </a:prstGeom>
        </p:spPr>
      </p:pic>
    </p:spTree>
    <p:extLst>
      <p:ext uri="{BB962C8B-B14F-4D97-AF65-F5344CB8AC3E}">
        <p14:creationId xmlns:p14="http://schemas.microsoft.com/office/powerpoint/2010/main" val="15008285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1419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36</a:t>
            </a:fld>
            <a:endParaRPr lang="fa-IR" b="1" dirty="0">
              <a:solidFill>
                <a:schemeClr val="accent6">
                  <a:lumMod val="50000"/>
                </a:schemeClr>
              </a:solidFill>
              <a:cs typeface="B Titr" panose="00000700000000000000" pitchFamily="2" charset="-78"/>
            </a:endParaRPr>
          </a:p>
        </p:txBody>
      </p:sp>
      <p:sp>
        <p:nvSpPr>
          <p:cNvPr id="15" name="Rectangle 14"/>
          <p:cNvSpPr/>
          <p:nvPr/>
        </p:nvSpPr>
        <p:spPr>
          <a:xfrm>
            <a:off x="731520" y="662776"/>
            <a:ext cx="10940256" cy="515526"/>
          </a:xfrm>
          <a:prstGeom prst="rect">
            <a:avLst/>
          </a:prstGeom>
        </p:spPr>
        <p:txBody>
          <a:bodyPr wrap="square">
            <a:spAutoFit/>
          </a:bodyPr>
          <a:lstStyle/>
          <a:p>
            <a:pPr marL="285750" indent="-285750" algn="just" rtl="1">
              <a:lnSpc>
                <a:spcPct val="150000"/>
              </a:lnSpc>
              <a:spcBef>
                <a:spcPts val="1200"/>
              </a:spcBef>
              <a:buFont typeface="Wingdings" panose="05000000000000000000" pitchFamily="2" charset="2"/>
              <a:buChar char="v"/>
            </a:pPr>
            <a:endParaRPr lang="fa-IR" sz="2000" dirty="0">
              <a:solidFill>
                <a:schemeClr val="bg1"/>
              </a:solidFill>
              <a:cs typeface="B Nazanin" panose="00000400000000000000" pitchFamily="2" charset="-78"/>
            </a:endParaRPr>
          </a:p>
        </p:txBody>
      </p:sp>
      <p:sp>
        <p:nvSpPr>
          <p:cNvPr id="7" name="Rectangle 6"/>
          <p:cNvSpPr/>
          <p:nvPr/>
        </p:nvSpPr>
        <p:spPr>
          <a:xfrm>
            <a:off x="472752" y="256078"/>
            <a:ext cx="6897039" cy="769441"/>
          </a:xfrm>
          <a:prstGeom prst="rect">
            <a:avLst/>
          </a:prstGeom>
        </p:spPr>
        <p:txBody>
          <a:bodyPr wrap="square">
            <a:spAutoFit/>
          </a:bodyPr>
          <a:lstStyle/>
          <a:p>
            <a:r>
              <a:rPr lang="en-US" sz="4400" dirty="0">
                <a:solidFill>
                  <a:srgbClr val="FF0000"/>
                </a:solidFill>
                <a:latin typeface="Adobe Arabic" panose="02040503050201020203" pitchFamily="18" charset="-78"/>
                <a:cs typeface="Adobe Arabic" panose="02040503050201020203" pitchFamily="18" charset="-78"/>
              </a:rPr>
              <a:t>Appendix </a:t>
            </a:r>
            <a:r>
              <a:rPr lang="en-US" sz="4400" dirty="0" smtClean="0">
                <a:solidFill>
                  <a:srgbClr val="FF0000"/>
                </a:solidFill>
                <a:latin typeface="Adobe Arabic" panose="02040503050201020203" pitchFamily="18" charset="-78"/>
                <a:cs typeface="Adobe Arabic" panose="02040503050201020203" pitchFamily="18" charset="-78"/>
              </a:rPr>
              <a:t>4 </a:t>
            </a:r>
            <a:r>
              <a:rPr lang="en-US" sz="4400" dirty="0" smtClean="0">
                <a:solidFill>
                  <a:srgbClr val="FF0000"/>
                </a:solidFill>
                <a:latin typeface="Adobe Arabic" panose="02040503050201020203" pitchFamily="18" charset="-78"/>
                <a:cs typeface="Adobe Arabic" panose="02040503050201020203" pitchFamily="18" charset="-78"/>
              </a:rPr>
              <a:t>: </a:t>
            </a:r>
            <a:r>
              <a:rPr lang="en-US" sz="4400" dirty="0" smtClean="0">
                <a:solidFill>
                  <a:schemeClr val="accent6"/>
                </a:solidFill>
                <a:latin typeface="Adobe Arabic" panose="02040503050201020203" pitchFamily="18" charset="-78"/>
                <a:cs typeface="Adobe Arabic" panose="02040503050201020203" pitchFamily="18" charset="-78"/>
              </a:rPr>
              <a:t>Data set</a:t>
            </a:r>
            <a:endParaRPr lang="fa-IR" sz="4400" dirty="0"/>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TextBox 2"/>
          <p:cNvSpPr txBox="1"/>
          <p:nvPr/>
        </p:nvSpPr>
        <p:spPr>
          <a:xfrm>
            <a:off x="715200" y="1251675"/>
            <a:ext cx="5322627" cy="2862322"/>
          </a:xfrm>
          <a:prstGeom prst="rect">
            <a:avLst/>
          </a:prstGeom>
          <a:noFill/>
        </p:spPr>
        <p:txBody>
          <a:bodyPr wrap="square" rtlCol="1">
            <a:spAutoFit/>
          </a:bodyPr>
          <a:lstStyle/>
          <a:p>
            <a:pPr marL="285750" indent="-285750">
              <a:lnSpc>
                <a:spcPct val="150000"/>
              </a:lnSpc>
              <a:buFont typeface="Arial" panose="020B0604020202020204" pitchFamily="34" charset="0"/>
              <a:buChar char="•"/>
            </a:pPr>
            <a:r>
              <a:rPr lang="en-US" sz="2000" dirty="0" smtClean="0">
                <a:solidFill>
                  <a:schemeClr val="bg1"/>
                </a:solidFill>
              </a:rPr>
              <a:t>Since 28 August  2018 </a:t>
            </a:r>
          </a:p>
          <a:p>
            <a:pPr marL="285750" indent="-285750">
              <a:lnSpc>
                <a:spcPct val="150000"/>
              </a:lnSpc>
              <a:buFont typeface="Arial" panose="020B0604020202020204" pitchFamily="34" charset="0"/>
              <a:buChar char="•"/>
            </a:pPr>
            <a:r>
              <a:rPr lang="en-US" sz="2000" dirty="0" smtClean="0">
                <a:solidFill>
                  <a:schemeClr val="bg1"/>
                </a:solidFill>
              </a:rPr>
              <a:t>40000 news article </a:t>
            </a:r>
          </a:p>
          <a:p>
            <a:pPr marL="285750" indent="-285750">
              <a:lnSpc>
                <a:spcPct val="150000"/>
              </a:lnSpc>
              <a:buFont typeface="Arial" panose="020B0604020202020204" pitchFamily="34" charset="0"/>
              <a:buChar char="•"/>
            </a:pPr>
            <a:r>
              <a:rPr lang="en-US" sz="2000" dirty="0" smtClean="0">
                <a:solidFill>
                  <a:schemeClr val="bg1"/>
                </a:solidFill>
              </a:rPr>
              <a:t>8 major currency-pair</a:t>
            </a:r>
          </a:p>
          <a:p>
            <a:pPr marL="285750" indent="-285750">
              <a:lnSpc>
                <a:spcPct val="150000"/>
              </a:lnSpc>
              <a:buFont typeface="Arial" panose="020B0604020202020204" pitchFamily="34" charset="0"/>
              <a:buChar char="•"/>
            </a:pPr>
            <a:r>
              <a:rPr lang="en-US" sz="2000" dirty="0" smtClean="0">
                <a:solidFill>
                  <a:schemeClr val="bg1"/>
                </a:solidFill>
              </a:rPr>
              <a:t>We Proposed daily time frame</a:t>
            </a:r>
          </a:p>
          <a:p>
            <a:pPr marL="285750" indent="-285750">
              <a:lnSpc>
                <a:spcPct val="150000"/>
              </a:lnSpc>
              <a:buFont typeface="Arial" panose="020B0604020202020204" pitchFamily="34" charset="0"/>
              <a:buChar char="•"/>
            </a:pPr>
            <a:r>
              <a:rPr lang="en-US" sz="2000" dirty="0" smtClean="0">
                <a:solidFill>
                  <a:schemeClr val="bg1"/>
                </a:solidFill>
              </a:rPr>
              <a:t>80 Mbyte  economic news corpus</a:t>
            </a:r>
          </a:p>
          <a:p>
            <a:pPr marL="285750" indent="-285750">
              <a:lnSpc>
                <a:spcPct val="150000"/>
              </a:lnSpc>
              <a:buFont typeface="Arial" panose="020B0604020202020204" pitchFamily="34" charset="0"/>
              <a:buChar char="•"/>
            </a:pPr>
            <a:r>
              <a:rPr lang="en-US" sz="2000" dirty="0" smtClean="0">
                <a:solidFill>
                  <a:schemeClr val="bg1"/>
                </a:solidFill>
              </a:rPr>
              <a:t>Google news API ( Bloomberg , Reuters ) </a:t>
            </a:r>
          </a:p>
        </p:txBody>
      </p:sp>
    </p:spTree>
    <p:extLst>
      <p:ext uri="{BB962C8B-B14F-4D97-AF65-F5344CB8AC3E}">
        <p14:creationId xmlns:p14="http://schemas.microsoft.com/office/powerpoint/2010/main" val="12388197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29190" y="5526431"/>
            <a:ext cx="12655107" cy="1443859"/>
            <a:chOff x="-129190" y="5526431"/>
            <a:chExt cx="12655107" cy="1443859"/>
          </a:xfrm>
        </p:grpSpPr>
        <p:grpSp>
          <p:nvGrpSpPr>
            <p:cNvPr id="4" name="Group 3"/>
            <p:cNvGrpSpPr/>
            <p:nvPr/>
          </p:nvGrpSpPr>
          <p:grpSpPr>
            <a:xfrm>
              <a:off x="-129190" y="5632173"/>
              <a:ext cx="12076680" cy="122582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67838" y="3609014"/>
                <a:ext cx="8320805" cy="213664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8" name="Oval 7"/>
            <p:cNvSpPr/>
            <p:nvPr/>
          </p:nvSpPr>
          <p:spPr>
            <a:xfrm>
              <a:off x="10910533" y="5526431"/>
              <a:ext cx="1615384" cy="1443859"/>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2" name="Picture 1"/>
          <p:cNvPicPr>
            <a:picLocks noChangeAspect="1"/>
          </p:cNvPicPr>
          <p:nvPr/>
        </p:nvPicPr>
        <p:blipFill rotWithShape="1">
          <a:blip r:embed="rId5"/>
          <a:srcRect l="-657" t="5281" r="657" b="1100"/>
          <a:stretch/>
        </p:blipFill>
        <p:spPr>
          <a:xfrm>
            <a:off x="1932337" y="166254"/>
            <a:ext cx="6916669" cy="6455871"/>
          </a:xfrm>
          <a:prstGeom prst="rect">
            <a:avLst/>
          </a:prstGeom>
        </p:spPr>
      </p:pic>
      <p:sp>
        <p:nvSpPr>
          <p:cNvPr id="7" name="Rectangle 6"/>
          <p:cNvSpPr/>
          <p:nvPr/>
        </p:nvSpPr>
        <p:spPr>
          <a:xfrm>
            <a:off x="200105" y="323714"/>
            <a:ext cx="1436612" cy="523220"/>
          </a:xfrm>
          <a:prstGeom prst="rect">
            <a:avLst/>
          </a:prstGeom>
        </p:spPr>
        <p:txBody>
          <a:bodyPr wrap="none">
            <a:spAutoFit/>
          </a:bodyPr>
          <a:lstStyle/>
          <a:p>
            <a:r>
              <a:rPr lang="en-US" sz="2800" dirty="0">
                <a:solidFill>
                  <a:srgbClr val="FF0000"/>
                </a:solidFill>
                <a:latin typeface="Adobe Arabic" panose="02040503050201020203" pitchFamily="18" charset="-78"/>
                <a:cs typeface="Adobe Arabic" panose="02040503050201020203" pitchFamily="18" charset="-78"/>
              </a:rPr>
              <a:t>Appendix 4</a:t>
            </a:r>
            <a:endParaRPr lang="fa-IR" sz="2800" dirty="0"/>
          </a:p>
        </p:txBody>
      </p:sp>
    </p:spTree>
    <p:extLst>
      <p:ext uri="{BB962C8B-B14F-4D97-AF65-F5344CB8AC3E}">
        <p14:creationId xmlns:p14="http://schemas.microsoft.com/office/powerpoint/2010/main" val="4014341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250"/>
                                        <p:tgtEl>
                                          <p:spTgt spid="3"/>
                                        </p:tgtEl>
                                      </p:cBhvr>
                                    </p:animEffect>
                                    <p:set>
                                      <p:cBhvr>
                                        <p:cTn id="7" dur="1" fill="hold">
                                          <p:stCondLst>
                                            <p:cond delay="12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624" y="3445977"/>
            <a:ext cx="7751350" cy="4861468"/>
          </a:xfrm>
        </p:spPr>
        <p:txBody>
          <a:bodyPr>
            <a:normAutofit/>
          </a:bodyPr>
          <a:lstStyle/>
          <a:p>
            <a:pPr algn="just" rtl="1">
              <a:lnSpc>
                <a:spcPct val="150000"/>
              </a:lnSpc>
              <a:spcBef>
                <a:spcPts val="0"/>
              </a:spcBef>
              <a:spcAft>
                <a:spcPts val="2400"/>
              </a:spcAft>
            </a:pPr>
            <a:endParaRPr lang="fa-IR" sz="2400" dirty="0" smtClean="0">
              <a:solidFill>
                <a:schemeClr val="bg1"/>
              </a:solidFill>
              <a:cs typeface="B Nazanin" panose="00000400000000000000" pitchFamily="2" charset="-78"/>
            </a:endParaRPr>
          </a:p>
          <a:p>
            <a:pPr algn="just" rtl="1">
              <a:lnSpc>
                <a:spcPct val="150000"/>
              </a:lnSpc>
              <a:spcBef>
                <a:spcPts val="0"/>
              </a:spcBef>
              <a:spcAft>
                <a:spcPts val="2400"/>
              </a:spcAft>
            </a:pPr>
            <a:endParaRPr lang="fa-IR" sz="2400" dirty="0">
              <a:solidFill>
                <a:schemeClr val="bg1"/>
              </a:solidFill>
              <a:cs typeface="B Nazanin" panose="00000400000000000000" pitchFamily="2" charset="-78"/>
            </a:endParaRPr>
          </a:p>
        </p:txBody>
      </p:sp>
      <p:grpSp>
        <p:nvGrpSpPr>
          <p:cNvPr id="4" name="Group 3"/>
          <p:cNvGrpSpPr/>
          <p:nvPr/>
        </p:nvGrpSpPr>
        <p:grpSpPr>
          <a:xfrm>
            <a:off x="0" y="5955557"/>
            <a:ext cx="12192000" cy="881532"/>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8653189" y="72241"/>
            <a:ext cx="298271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مرور ادبیات </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680764" y="6310918"/>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4</a:t>
            </a:fld>
            <a:endParaRPr lang="fa-IR" b="1" dirty="0">
              <a:solidFill>
                <a:schemeClr val="accent6">
                  <a:lumMod val="50000"/>
                </a:schemeClr>
              </a:solidFill>
              <a:cs typeface="B Titr" panose="00000700000000000000" pitchFamily="2" charset="-78"/>
            </a:endParaRPr>
          </a:p>
        </p:txBody>
      </p:sp>
      <p:sp>
        <p:nvSpPr>
          <p:cNvPr id="23" name="TextBox 22"/>
          <p:cNvSpPr txBox="1"/>
          <p:nvPr/>
        </p:nvSpPr>
        <p:spPr>
          <a:xfrm>
            <a:off x="241820" y="6268523"/>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بازارهای مالی  </a:t>
            </a:r>
            <a:endParaRPr lang="fa-IR" sz="2000" b="1" dirty="0">
              <a:solidFill>
                <a:schemeClr val="tx1">
                  <a:lumMod val="75000"/>
                  <a:lumOff val="25000"/>
                </a:schemeClr>
              </a:solidFill>
              <a:cs typeface="B Titr" panose="00000700000000000000" pitchFamily="2" charset="-78"/>
            </a:endParaRPr>
          </a:p>
        </p:txBody>
      </p:sp>
      <p:sp>
        <p:nvSpPr>
          <p:cNvPr id="8" name="Oval 7"/>
          <p:cNvSpPr/>
          <p:nvPr/>
        </p:nvSpPr>
        <p:spPr>
          <a:xfrm>
            <a:off x="10819933" y="5678724"/>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4465" y="5175682"/>
            <a:ext cx="2172408" cy="1329621"/>
          </a:xfrm>
          <a:prstGeom prst="rect">
            <a:avLst/>
          </a:prstGeom>
        </p:spPr>
      </p:pic>
      <p:pic>
        <p:nvPicPr>
          <p:cNvPr id="3074" name="Picture 2" descr="Image result for s&amp;p 5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824" y="537038"/>
            <a:ext cx="1749151" cy="10024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266" y="1777270"/>
            <a:ext cx="1838266" cy="991424"/>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260" y="2893757"/>
            <a:ext cx="1766715" cy="134498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15533" y="5140440"/>
            <a:ext cx="1663013" cy="1364863"/>
          </a:xfrm>
          <a:prstGeom prst="rect">
            <a:avLst/>
          </a:prstGeom>
        </p:spPr>
      </p:pic>
      <p:pic>
        <p:nvPicPr>
          <p:cNvPr id="15" name="Picture 14"/>
          <p:cNvPicPr>
            <a:picLocks noChangeAspect="1"/>
          </p:cNvPicPr>
          <p:nvPr/>
        </p:nvPicPr>
        <p:blipFill>
          <a:blip r:embed="rId10"/>
          <a:stretch>
            <a:fillRect/>
          </a:stretch>
        </p:blipFill>
        <p:spPr>
          <a:xfrm>
            <a:off x="175331" y="4428570"/>
            <a:ext cx="1720644" cy="1337155"/>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9977" y="5100439"/>
            <a:ext cx="1750486" cy="1404863"/>
          </a:xfrm>
          <a:prstGeom prst="rect">
            <a:avLst/>
          </a:prstGeom>
        </p:spPr>
      </p:pic>
      <p:graphicFrame>
        <p:nvGraphicFramePr>
          <p:cNvPr id="18" name="Chart 17"/>
          <p:cNvGraphicFramePr>
            <a:graphicFrameLocks/>
          </p:cNvGraphicFramePr>
          <p:nvPr>
            <p:extLst>
              <p:ext uri="{D42A27DB-BD31-4B8C-83A1-F6EECF244321}">
                <p14:modId xmlns:p14="http://schemas.microsoft.com/office/powerpoint/2010/main" val="868288541"/>
              </p:ext>
            </p:extLst>
          </p:nvPr>
        </p:nvGraphicFramePr>
        <p:xfrm>
          <a:off x="2194560" y="616737"/>
          <a:ext cx="9837826" cy="4368711"/>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81954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5955557"/>
            <a:ext cx="12192000" cy="881532"/>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8653189" y="231265"/>
            <a:ext cx="2982716" cy="523220"/>
          </a:xfrm>
          <a:prstGeom prst="rect">
            <a:avLst/>
          </a:prstGeom>
          <a:noFill/>
        </p:spPr>
        <p:txBody>
          <a:bodyPr wrap="square" rtlCol="1">
            <a:spAutoFit/>
          </a:bodyPr>
          <a:lstStyle/>
          <a:p>
            <a:pPr algn="r" rtl="1"/>
            <a:r>
              <a:rPr lang="fa-IR" sz="2800" dirty="0" smtClean="0">
                <a:solidFill>
                  <a:schemeClr val="accent6">
                    <a:lumMod val="60000"/>
                    <a:lumOff val="40000"/>
                  </a:schemeClr>
                </a:solidFill>
                <a:cs typeface="B Titr" panose="00000700000000000000" pitchFamily="2" charset="-78"/>
              </a:rPr>
              <a:t>مرور ادبیات </a:t>
            </a:r>
            <a:endParaRPr lang="fa-IR"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680764" y="6310918"/>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5</a:t>
            </a:fld>
            <a:endParaRPr lang="fa-IR" b="1" dirty="0">
              <a:solidFill>
                <a:schemeClr val="accent6">
                  <a:lumMod val="50000"/>
                </a:schemeClr>
              </a:solidFill>
              <a:cs typeface="B Titr" panose="00000700000000000000" pitchFamily="2" charset="-78"/>
            </a:endParaRPr>
          </a:p>
        </p:txBody>
      </p:sp>
      <p:sp>
        <p:nvSpPr>
          <p:cNvPr id="23" name="TextBox 22"/>
          <p:cNvSpPr txBox="1"/>
          <p:nvPr/>
        </p:nvSpPr>
        <p:spPr>
          <a:xfrm>
            <a:off x="370880" y="6214294"/>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پارامترهای مالی  </a:t>
            </a:r>
            <a:endParaRPr lang="fa-IR" sz="2000" b="1" dirty="0">
              <a:solidFill>
                <a:schemeClr val="tx1">
                  <a:lumMod val="75000"/>
                  <a:lumOff val="25000"/>
                </a:schemeClr>
              </a:solidFill>
              <a:cs typeface="B Titr" panose="00000700000000000000" pitchFamily="2" charset="-78"/>
            </a:endParaRPr>
          </a:p>
        </p:txBody>
      </p:sp>
      <p:sp>
        <p:nvSpPr>
          <p:cNvPr id="8" name="Oval 7"/>
          <p:cNvSpPr/>
          <p:nvPr/>
        </p:nvSpPr>
        <p:spPr>
          <a:xfrm>
            <a:off x="10819933" y="5678724"/>
            <a:ext cx="1543291" cy="1435196"/>
          </a:xfrm>
          <a:prstGeom prst="ellipse">
            <a:avLst/>
          </a:prstGeom>
          <a: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8" name="Chart 17"/>
          <p:cNvGraphicFramePr>
            <a:graphicFrameLocks/>
          </p:cNvGraphicFramePr>
          <p:nvPr>
            <p:extLst>
              <p:ext uri="{D42A27DB-BD31-4B8C-83A1-F6EECF244321}">
                <p14:modId xmlns:p14="http://schemas.microsoft.com/office/powerpoint/2010/main" val="2018916722"/>
              </p:ext>
            </p:extLst>
          </p:nvPr>
        </p:nvGraphicFramePr>
        <p:xfrm>
          <a:off x="6589985" y="1174252"/>
          <a:ext cx="5045919" cy="3818162"/>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p:cNvSpPr txBox="1"/>
          <p:nvPr/>
        </p:nvSpPr>
        <p:spPr>
          <a:xfrm>
            <a:off x="247814" y="600411"/>
            <a:ext cx="6039431" cy="5262979"/>
          </a:xfrm>
          <a:prstGeom prst="rect">
            <a:avLst/>
          </a:prstGeom>
          <a:noFill/>
        </p:spPr>
        <p:txBody>
          <a:bodyPr wrap="square" rtlCol="1">
            <a:spAutoFit/>
          </a:bodyPr>
          <a:lstStyle/>
          <a:p>
            <a:r>
              <a:rPr lang="en-US" sz="2400" dirty="0" smtClean="0">
                <a:solidFill>
                  <a:srgbClr val="FBC400"/>
                </a:solidFill>
                <a:latin typeface="Adobe Arabic" panose="02040503050201020203" pitchFamily="18" charset="-78"/>
                <a:cs typeface="Adobe Arabic" panose="02040503050201020203" pitchFamily="18" charset="-78"/>
              </a:rPr>
              <a:t>Open price</a:t>
            </a:r>
          </a:p>
          <a:p>
            <a:pPr marL="285750" indent="-285750">
              <a:buFont typeface="Wingdings" panose="05000000000000000000" pitchFamily="2" charset="2"/>
              <a:buChar char="q"/>
            </a:pPr>
            <a:r>
              <a:rPr lang="en-US" sz="2400" dirty="0" smtClean="0">
                <a:solidFill>
                  <a:schemeClr val="bg1"/>
                </a:solidFill>
                <a:latin typeface="Adobe Arabic" panose="02040503050201020203" pitchFamily="18" charset="-78"/>
                <a:cs typeface="Adobe Arabic" panose="02040503050201020203" pitchFamily="18" charset="-78"/>
              </a:rPr>
              <a:t>price </a:t>
            </a:r>
            <a:r>
              <a:rPr lang="en-US" sz="2400" dirty="0">
                <a:solidFill>
                  <a:schemeClr val="bg1"/>
                </a:solidFill>
                <a:latin typeface="Adobe Arabic" panose="02040503050201020203" pitchFamily="18" charset="-78"/>
                <a:cs typeface="Adobe Arabic" panose="02040503050201020203" pitchFamily="18" charset="-78"/>
              </a:rPr>
              <a:t>at which a security first trades upon the opening of an exchange on a trading day</a:t>
            </a:r>
            <a:endParaRPr lang="en-US" sz="2400" dirty="0" smtClean="0">
              <a:solidFill>
                <a:schemeClr val="bg1"/>
              </a:solidFill>
              <a:latin typeface="Adobe Arabic" panose="02040503050201020203" pitchFamily="18" charset="-78"/>
              <a:cs typeface="Adobe Arabic" panose="02040503050201020203" pitchFamily="18" charset="-78"/>
            </a:endParaRPr>
          </a:p>
          <a:p>
            <a:r>
              <a:rPr lang="en-US" sz="2400" dirty="0" smtClean="0">
                <a:solidFill>
                  <a:srgbClr val="F07622"/>
                </a:solidFill>
                <a:latin typeface="Adobe Arabic" panose="02040503050201020203" pitchFamily="18" charset="-78"/>
                <a:cs typeface="Adobe Arabic" panose="02040503050201020203" pitchFamily="18" charset="-78"/>
              </a:rPr>
              <a:t>Close price</a:t>
            </a:r>
          </a:p>
          <a:p>
            <a:pPr marL="285750" indent="-285750">
              <a:buFont typeface="Wingdings" panose="05000000000000000000" pitchFamily="2" charset="2"/>
              <a:buChar char="q"/>
            </a:pPr>
            <a:r>
              <a:rPr lang="en-US" sz="2400" dirty="0" smtClean="0">
                <a:solidFill>
                  <a:schemeClr val="bg1"/>
                </a:solidFill>
                <a:latin typeface="Adobe Arabic" panose="02040503050201020203" pitchFamily="18" charset="-78"/>
                <a:cs typeface="Adobe Arabic" panose="02040503050201020203" pitchFamily="18" charset="-78"/>
              </a:rPr>
              <a:t>is </a:t>
            </a:r>
            <a:r>
              <a:rPr lang="en-US" sz="2400" dirty="0">
                <a:solidFill>
                  <a:schemeClr val="bg1"/>
                </a:solidFill>
                <a:latin typeface="Adobe Arabic" panose="02040503050201020203" pitchFamily="18" charset="-78"/>
                <a:cs typeface="Adobe Arabic" panose="02040503050201020203" pitchFamily="18" charset="-78"/>
              </a:rPr>
              <a:t>the last trading </a:t>
            </a:r>
            <a:r>
              <a:rPr lang="en-US" sz="2400" b="1" dirty="0">
                <a:solidFill>
                  <a:schemeClr val="bg1"/>
                </a:solidFill>
                <a:latin typeface="Adobe Arabic" panose="02040503050201020203" pitchFamily="18" charset="-78"/>
                <a:cs typeface="Adobe Arabic" panose="02040503050201020203" pitchFamily="18" charset="-78"/>
              </a:rPr>
              <a:t>price</a:t>
            </a:r>
            <a:r>
              <a:rPr lang="en-US" sz="2400" dirty="0">
                <a:solidFill>
                  <a:schemeClr val="bg1"/>
                </a:solidFill>
                <a:latin typeface="Adobe Arabic" panose="02040503050201020203" pitchFamily="18" charset="-78"/>
                <a:cs typeface="Adobe Arabic" panose="02040503050201020203" pitchFamily="18" charset="-78"/>
              </a:rPr>
              <a:t> before the exchange or market on which it is traded closes for the day</a:t>
            </a:r>
            <a:endParaRPr lang="en-US" sz="2400" dirty="0" smtClean="0">
              <a:solidFill>
                <a:schemeClr val="bg1"/>
              </a:solidFill>
              <a:latin typeface="Adobe Arabic" panose="02040503050201020203" pitchFamily="18" charset="-78"/>
              <a:cs typeface="Adobe Arabic" panose="02040503050201020203" pitchFamily="18" charset="-78"/>
            </a:endParaRPr>
          </a:p>
          <a:p>
            <a:r>
              <a:rPr lang="en-US" sz="2400" dirty="0" smtClean="0">
                <a:solidFill>
                  <a:srgbClr val="9DC3E6"/>
                </a:solidFill>
                <a:latin typeface="Adobe Arabic" panose="02040503050201020203" pitchFamily="18" charset="-78"/>
                <a:cs typeface="Adobe Arabic" panose="02040503050201020203" pitchFamily="18" charset="-78"/>
              </a:rPr>
              <a:t>Return rate</a:t>
            </a:r>
          </a:p>
          <a:p>
            <a:pPr marL="285750" indent="-285750">
              <a:buFont typeface="Wingdings" panose="05000000000000000000" pitchFamily="2" charset="2"/>
              <a:buChar char="q"/>
            </a:pPr>
            <a:r>
              <a:rPr lang="en-US" sz="2400" dirty="0" smtClean="0">
                <a:solidFill>
                  <a:schemeClr val="bg1"/>
                </a:solidFill>
                <a:latin typeface="Adobe Arabic" panose="02040503050201020203" pitchFamily="18" charset="-78"/>
                <a:cs typeface="Adobe Arabic" panose="02040503050201020203" pitchFamily="18" charset="-78"/>
              </a:rPr>
              <a:t>measures </a:t>
            </a:r>
            <a:r>
              <a:rPr lang="en-US" sz="2400" dirty="0">
                <a:solidFill>
                  <a:schemeClr val="bg1"/>
                </a:solidFill>
                <a:latin typeface="Adobe Arabic" panose="02040503050201020203" pitchFamily="18" charset="-78"/>
                <a:cs typeface="Adobe Arabic" panose="02040503050201020203" pitchFamily="18" charset="-78"/>
              </a:rPr>
              <a:t>the change in a stock’s price as a percentage of the previous </a:t>
            </a:r>
            <a:r>
              <a:rPr lang="en-US" sz="2400" dirty="0" smtClean="0">
                <a:solidFill>
                  <a:schemeClr val="bg1"/>
                </a:solidFill>
                <a:latin typeface="Adobe Arabic" panose="02040503050201020203" pitchFamily="18" charset="-78"/>
                <a:cs typeface="Adobe Arabic" panose="02040503050201020203" pitchFamily="18" charset="-78"/>
              </a:rPr>
              <a:t>time frame’s </a:t>
            </a:r>
            <a:r>
              <a:rPr lang="en-US" sz="2400" dirty="0">
                <a:solidFill>
                  <a:schemeClr val="bg1"/>
                </a:solidFill>
                <a:latin typeface="Adobe Arabic" panose="02040503050201020203" pitchFamily="18" charset="-78"/>
                <a:cs typeface="Adobe Arabic" panose="02040503050201020203" pitchFamily="18" charset="-78"/>
              </a:rPr>
              <a:t>closing price</a:t>
            </a:r>
          </a:p>
          <a:p>
            <a:r>
              <a:rPr lang="en-US" sz="2400" dirty="0" smtClean="0">
                <a:solidFill>
                  <a:srgbClr val="F89655"/>
                </a:solidFill>
                <a:latin typeface="Adobe Arabic" panose="02040503050201020203" pitchFamily="18" charset="-78"/>
                <a:cs typeface="Adobe Arabic" panose="02040503050201020203" pitchFamily="18" charset="-78"/>
              </a:rPr>
              <a:t>Volatility</a:t>
            </a:r>
          </a:p>
          <a:p>
            <a:pPr marL="285750" indent="-285750">
              <a:buFont typeface="Wingdings" panose="05000000000000000000" pitchFamily="2" charset="2"/>
              <a:buChar char="q"/>
            </a:pPr>
            <a:r>
              <a:rPr lang="en-US" sz="2400" dirty="0" smtClean="0">
                <a:solidFill>
                  <a:schemeClr val="bg1"/>
                </a:solidFill>
                <a:latin typeface="Adobe Arabic" panose="02040503050201020203" pitchFamily="18" charset="-78"/>
                <a:cs typeface="Adobe Arabic" panose="02040503050201020203" pitchFamily="18" charset="-78"/>
              </a:rPr>
              <a:t>Standard deviation of return rate</a:t>
            </a:r>
          </a:p>
          <a:p>
            <a:r>
              <a:rPr lang="en-US" sz="2400" dirty="0" smtClean="0">
                <a:solidFill>
                  <a:srgbClr val="C5E0B4"/>
                </a:solidFill>
                <a:latin typeface="Adobe Arabic" panose="02040503050201020203" pitchFamily="18" charset="-78"/>
                <a:cs typeface="Adobe Arabic" panose="02040503050201020203" pitchFamily="18" charset="-78"/>
              </a:rPr>
              <a:t>Trading volume</a:t>
            </a:r>
          </a:p>
          <a:p>
            <a:pPr marL="285750" indent="-285750">
              <a:buFont typeface="Wingdings" panose="05000000000000000000" pitchFamily="2" charset="2"/>
              <a:buChar char="q"/>
            </a:pPr>
            <a:r>
              <a:rPr lang="en-US" sz="2400" dirty="0" smtClean="0">
                <a:solidFill>
                  <a:schemeClr val="bg1"/>
                </a:solidFill>
                <a:latin typeface="Adobe Arabic" panose="02040503050201020203" pitchFamily="18" charset="-78"/>
                <a:cs typeface="Adobe Arabic" panose="02040503050201020203" pitchFamily="18" charset="-78"/>
              </a:rPr>
              <a:t>the </a:t>
            </a:r>
            <a:r>
              <a:rPr lang="en-US" sz="2400" dirty="0">
                <a:solidFill>
                  <a:schemeClr val="bg1"/>
                </a:solidFill>
                <a:latin typeface="Adobe Arabic" panose="02040503050201020203" pitchFamily="18" charset="-78"/>
                <a:cs typeface="Adobe Arabic" panose="02040503050201020203" pitchFamily="18" charset="-78"/>
              </a:rPr>
              <a:t>amount </a:t>
            </a:r>
            <a:r>
              <a:rPr lang="en-US" sz="2400" dirty="0" smtClean="0">
                <a:solidFill>
                  <a:schemeClr val="bg1"/>
                </a:solidFill>
                <a:latin typeface="Adobe Arabic" panose="02040503050201020203" pitchFamily="18" charset="-78"/>
                <a:cs typeface="Adobe Arabic" panose="02040503050201020203" pitchFamily="18" charset="-78"/>
              </a:rPr>
              <a:t>of </a:t>
            </a:r>
            <a:r>
              <a:rPr lang="en-US" sz="2400" dirty="0">
                <a:solidFill>
                  <a:schemeClr val="bg1"/>
                </a:solidFill>
                <a:latin typeface="Adobe Arabic" panose="02040503050201020203" pitchFamily="18" charset="-78"/>
                <a:cs typeface="Adobe Arabic" panose="02040503050201020203" pitchFamily="18" charset="-78"/>
              </a:rPr>
              <a:t>a security </a:t>
            </a:r>
            <a:r>
              <a:rPr lang="en-US" sz="2400" dirty="0" smtClean="0">
                <a:solidFill>
                  <a:schemeClr val="bg1"/>
                </a:solidFill>
                <a:latin typeface="Adobe Arabic" panose="02040503050201020203" pitchFamily="18" charset="-78"/>
                <a:cs typeface="Adobe Arabic" panose="02040503050201020203" pitchFamily="18" charset="-78"/>
              </a:rPr>
              <a:t>that </a:t>
            </a:r>
            <a:r>
              <a:rPr lang="en-US" sz="2400" dirty="0">
                <a:solidFill>
                  <a:schemeClr val="bg1"/>
                </a:solidFill>
                <a:latin typeface="Adobe Arabic" panose="02040503050201020203" pitchFamily="18" charset="-78"/>
                <a:cs typeface="Adobe Arabic" panose="02040503050201020203" pitchFamily="18" charset="-78"/>
              </a:rPr>
              <a:t>was </a:t>
            </a:r>
            <a:r>
              <a:rPr lang="en-US" sz="2400" b="1" dirty="0">
                <a:solidFill>
                  <a:schemeClr val="bg1"/>
                </a:solidFill>
                <a:latin typeface="Adobe Arabic" panose="02040503050201020203" pitchFamily="18" charset="-78"/>
                <a:cs typeface="Adobe Arabic" panose="02040503050201020203" pitchFamily="18" charset="-78"/>
              </a:rPr>
              <a:t>traded</a:t>
            </a:r>
            <a:r>
              <a:rPr lang="en-US" sz="2400" dirty="0">
                <a:solidFill>
                  <a:schemeClr val="bg1"/>
                </a:solidFill>
                <a:latin typeface="Adobe Arabic" panose="02040503050201020203" pitchFamily="18" charset="-78"/>
                <a:cs typeface="Adobe Arabic" panose="02040503050201020203" pitchFamily="18" charset="-78"/>
              </a:rPr>
              <a:t> during a given period of time</a:t>
            </a:r>
            <a:r>
              <a:rPr lang="en-US" sz="2400" dirty="0" smtClean="0">
                <a:solidFill>
                  <a:schemeClr val="bg1"/>
                </a:solidFill>
                <a:latin typeface="Adobe Arabic" panose="02040503050201020203" pitchFamily="18" charset="-78"/>
                <a:cs typeface="Adobe Arabic" panose="02040503050201020203" pitchFamily="18" charset="-78"/>
              </a:rPr>
              <a:t>.</a:t>
            </a:r>
          </a:p>
        </p:txBody>
      </p:sp>
    </p:spTree>
    <p:extLst>
      <p:ext uri="{BB962C8B-B14F-4D97-AF65-F5344CB8AC3E}">
        <p14:creationId xmlns:p14="http://schemas.microsoft.com/office/powerpoint/2010/main" val="6930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7580" y="3422827"/>
            <a:ext cx="7751350" cy="4861468"/>
          </a:xfrm>
        </p:spPr>
        <p:txBody>
          <a:bodyPr>
            <a:normAutofit/>
          </a:bodyPr>
          <a:lstStyle/>
          <a:p>
            <a:pPr algn="just" rtl="1">
              <a:lnSpc>
                <a:spcPct val="150000"/>
              </a:lnSpc>
              <a:spcBef>
                <a:spcPts val="0"/>
              </a:spcBef>
              <a:spcAft>
                <a:spcPts val="2400"/>
              </a:spcAft>
            </a:pPr>
            <a:endParaRPr lang="fa-IR" sz="2400" dirty="0" smtClean="0">
              <a:solidFill>
                <a:schemeClr val="bg1"/>
              </a:solidFill>
              <a:cs typeface="B Nazanin" panose="00000400000000000000" pitchFamily="2" charset="-78"/>
            </a:endParaRPr>
          </a:p>
          <a:p>
            <a:pPr algn="just" rtl="1">
              <a:lnSpc>
                <a:spcPct val="150000"/>
              </a:lnSpc>
              <a:spcBef>
                <a:spcPts val="0"/>
              </a:spcBef>
              <a:spcAft>
                <a:spcPts val="2400"/>
              </a:spcAft>
            </a:pPr>
            <a:endParaRPr lang="fa-IR" sz="2400" dirty="0">
              <a:solidFill>
                <a:schemeClr val="bg1"/>
              </a:solidFill>
              <a:cs typeface="B Nazanin" panose="00000400000000000000" pitchFamily="2" charset="-78"/>
            </a:endParaRPr>
          </a:p>
        </p:txBody>
      </p:sp>
      <p:grpSp>
        <p:nvGrpSpPr>
          <p:cNvPr id="4" name="Group 3"/>
          <p:cNvGrpSpPr/>
          <p:nvPr/>
        </p:nvGrpSpPr>
        <p:grpSpPr>
          <a:xfrm>
            <a:off x="21634" y="5975237"/>
            <a:ext cx="12192000" cy="881532"/>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4520250" y="155695"/>
            <a:ext cx="2982716" cy="646331"/>
          </a:xfrm>
          <a:prstGeom prst="rect">
            <a:avLst/>
          </a:prstGeom>
          <a:noFill/>
        </p:spPr>
        <p:txBody>
          <a:bodyPr wrap="square" rtlCol="1">
            <a:spAutoFit/>
          </a:bodyPr>
          <a:lstStyle/>
          <a:p>
            <a:pPr algn="r" rtl="1"/>
            <a:r>
              <a:rPr lang="fa-IR" sz="3600" dirty="0" smtClean="0">
                <a:solidFill>
                  <a:schemeClr val="accent6">
                    <a:lumMod val="60000"/>
                    <a:lumOff val="40000"/>
                  </a:schemeClr>
                </a:solidFill>
                <a:cs typeface="B Titr" panose="00000700000000000000" pitchFamily="2" charset="-78"/>
              </a:rPr>
              <a:t>مرور ادبیات </a:t>
            </a:r>
            <a:endParaRPr lang="fa-IR" sz="24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6</a:t>
            </a:fld>
            <a:endParaRPr lang="fa-IR" b="1" dirty="0">
              <a:solidFill>
                <a:schemeClr val="accent6">
                  <a:lumMod val="50000"/>
                </a:schemeClr>
              </a:solidFill>
              <a:cs typeface="B Titr" panose="00000700000000000000" pitchFamily="2" charset="-78"/>
            </a:endParaRPr>
          </a:p>
        </p:txBody>
      </p:sp>
      <p:graphicFrame>
        <p:nvGraphicFramePr>
          <p:cNvPr id="55" name="Chart 54"/>
          <p:cNvGraphicFramePr/>
          <p:nvPr>
            <p:extLst>
              <p:ext uri="{D42A27DB-BD31-4B8C-83A1-F6EECF244321}">
                <p14:modId xmlns:p14="http://schemas.microsoft.com/office/powerpoint/2010/main" val="2951361918"/>
              </p:ext>
            </p:extLst>
          </p:nvPr>
        </p:nvGraphicFramePr>
        <p:xfrm>
          <a:off x="954068" y="1015686"/>
          <a:ext cx="10327132" cy="4803387"/>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 7"/>
          <p:cNvSpPr/>
          <p:nvPr/>
        </p:nvSpPr>
        <p:spPr>
          <a:xfrm>
            <a:off x="10823045" y="5697773"/>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4" name="TextBox 63"/>
          <p:cNvSpPr txBox="1"/>
          <p:nvPr/>
        </p:nvSpPr>
        <p:spPr>
          <a:xfrm>
            <a:off x="368221" y="6254122"/>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منابع داده ای بدون ساختار</a:t>
            </a:r>
            <a:endParaRPr lang="fa-IR" sz="2000" b="1" dirty="0">
              <a:solidFill>
                <a:schemeClr val="tx1">
                  <a:lumMod val="75000"/>
                  <a:lumOff val="25000"/>
                </a:schemeClr>
              </a:solidFill>
              <a:cs typeface="B Titr" panose="00000700000000000000" pitchFamily="2" charset="-78"/>
            </a:endParaRPr>
          </a:p>
        </p:txBody>
      </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983" y="2676243"/>
            <a:ext cx="1549048" cy="1265433"/>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889" y="419388"/>
            <a:ext cx="1498253" cy="978936"/>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983" y="4220561"/>
            <a:ext cx="1372845" cy="1042066"/>
          </a:xfrm>
          <a:prstGeom prst="rect">
            <a:avLst/>
          </a:prstGeom>
        </p:spPr>
      </p:pic>
      <p:pic>
        <p:nvPicPr>
          <p:cNvPr id="68" name="Picture 6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8221" y="1615020"/>
            <a:ext cx="1537921" cy="905059"/>
          </a:xfrm>
          <a:prstGeom prst="rect">
            <a:avLst/>
          </a:prstGeom>
        </p:spPr>
      </p:pic>
    </p:spTree>
    <p:extLst>
      <p:ext uri="{BB962C8B-B14F-4D97-AF65-F5344CB8AC3E}">
        <p14:creationId xmlns:p14="http://schemas.microsoft.com/office/powerpoint/2010/main" val="202065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p:cTn id="19" dur="500" fill="hold"/>
                                        <p:tgtEl>
                                          <p:spTgt spid="68"/>
                                        </p:tgtEl>
                                        <p:attrNameLst>
                                          <p:attrName>ppt_w</p:attrName>
                                        </p:attrNameLst>
                                      </p:cBhvr>
                                      <p:tavLst>
                                        <p:tav tm="0">
                                          <p:val>
                                            <p:fltVal val="0"/>
                                          </p:val>
                                        </p:tav>
                                        <p:tav tm="100000">
                                          <p:val>
                                            <p:strVal val="#ppt_w"/>
                                          </p:val>
                                        </p:tav>
                                      </p:tavLst>
                                    </p:anim>
                                    <p:anim calcmode="lin" valueType="num">
                                      <p:cBhvr>
                                        <p:cTn id="20" dur="500" fill="hold"/>
                                        <p:tgtEl>
                                          <p:spTgt spid="68"/>
                                        </p:tgtEl>
                                        <p:attrNameLst>
                                          <p:attrName>ppt_h</p:attrName>
                                        </p:attrNameLst>
                                      </p:cBhvr>
                                      <p:tavLst>
                                        <p:tav tm="0">
                                          <p:val>
                                            <p:fltVal val="0"/>
                                          </p:val>
                                        </p:tav>
                                        <p:tav tm="100000">
                                          <p:val>
                                            <p:strVal val="#ppt_h"/>
                                          </p:val>
                                        </p:tav>
                                      </p:tavLst>
                                    </p:anim>
                                    <p:animEffect transition="in" filter="fade">
                                      <p:cBhvr>
                                        <p:cTn id="21" dur="500"/>
                                        <p:tgtEl>
                                          <p:spTgt spid="6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750" fill="hold"/>
                                        <p:tgtEl>
                                          <p:spTgt spid="55"/>
                                        </p:tgtEl>
                                        <p:attrNameLst>
                                          <p:attrName>ppt_w</p:attrName>
                                        </p:attrNameLst>
                                      </p:cBhvr>
                                      <p:tavLst>
                                        <p:tav tm="0">
                                          <p:val>
                                            <p:fltVal val="0"/>
                                          </p:val>
                                        </p:tav>
                                        <p:tav tm="100000">
                                          <p:val>
                                            <p:strVal val="#ppt_w"/>
                                          </p:val>
                                        </p:tav>
                                      </p:tavLst>
                                    </p:anim>
                                    <p:anim calcmode="lin" valueType="num">
                                      <p:cBhvr>
                                        <p:cTn id="32" dur="750" fill="hold"/>
                                        <p:tgtEl>
                                          <p:spTgt spid="55"/>
                                        </p:tgtEl>
                                        <p:attrNameLst>
                                          <p:attrName>ppt_h</p:attrName>
                                        </p:attrNameLst>
                                      </p:cBhvr>
                                      <p:tavLst>
                                        <p:tav tm="0">
                                          <p:val>
                                            <p:fltVal val="0"/>
                                          </p:val>
                                        </p:tav>
                                        <p:tav tm="100000">
                                          <p:val>
                                            <p:strVal val="#ppt_h"/>
                                          </p:val>
                                        </p:tav>
                                      </p:tavLst>
                                    </p:anim>
                                    <p:animEffect transition="in" filter="fade">
                                      <p:cBhvr>
                                        <p:cTn id="33" dur="7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8173" y="6224702"/>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4010608" y="96608"/>
            <a:ext cx="2982716" cy="584775"/>
          </a:xfrm>
          <a:prstGeom prst="rect">
            <a:avLst/>
          </a:prstGeom>
          <a:noFill/>
        </p:spPr>
        <p:txBody>
          <a:bodyPr wrap="square" rtlCol="1">
            <a:spAutoFit/>
          </a:bodyPr>
          <a:lstStyle/>
          <a:p>
            <a:pPr algn="r" rtl="1"/>
            <a:r>
              <a:rPr lang="fa-IR" sz="3200" dirty="0" smtClean="0">
                <a:solidFill>
                  <a:schemeClr val="accent6">
                    <a:lumMod val="60000"/>
                    <a:lumOff val="40000"/>
                  </a:schemeClr>
                </a:solidFill>
                <a:cs typeface="B Titr" panose="00000700000000000000" pitchFamily="2" charset="-78"/>
              </a:rPr>
              <a:t>مرور ادبیات </a:t>
            </a:r>
            <a:endParaRPr lang="fa-IR" sz="20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7</a:t>
            </a:fld>
            <a:endParaRPr lang="fa-IR" b="1" dirty="0">
              <a:solidFill>
                <a:schemeClr val="accent6">
                  <a:lumMod val="50000"/>
                </a:schemeClr>
              </a:solidFill>
              <a:cs typeface="B Titr" panose="00000700000000000000" pitchFamily="2" charset="-78"/>
            </a:endParaRPr>
          </a:p>
        </p:txBody>
      </p:sp>
      <p:sp>
        <p:nvSpPr>
          <p:cNvPr id="64" name="TextBox 63"/>
          <p:cNvSpPr txBox="1"/>
          <p:nvPr/>
        </p:nvSpPr>
        <p:spPr>
          <a:xfrm>
            <a:off x="368221" y="6254122"/>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روش استخراج دانش</a:t>
            </a:r>
            <a:endParaRPr lang="fa-IR" sz="2000" b="1" dirty="0">
              <a:solidFill>
                <a:schemeClr val="tx1">
                  <a:lumMod val="75000"/>
                  <a:lumOff val="25000"/>
                </a:schemeClr>
              </a:solidFill>
              <a:cs typeface="B Titr" panose="00000700000000000000" pitchFamily="2" charset="-78"/>
            </a:endParaRPr>
          </a:p>
        </p:txBody>
      </p:sp>
      <p:sp>
        <p:nvSpPr>
          <p:cNvPr id="8" name="Oval 7"/>
          <p:cNvSpPr/>
          <p:nvPr/>
        </p:nvSpPr>
        <p:spPr>
          <a:xfrm>
            <a:off x="10900131" y="5725579"/>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7" name="Diagram 16"/>
          <p:cNvGraphicFramePr/>
          <p:nvPr>
            <p:extLst>
              <p:ext uri="{D42A27DB-BD31-4B8C-83A1-F6EECF244321}">
                <p14:modId xmlns:p14="http://schemas.microsoft.com/office/powerpoint/2010/main" val="1884939067"/>
              </p:ext>
            </p:extLst>
          </p:nvPr>
        </p:nvGraphicFramePr>
        <p:xfrm>
          <a:off x="3957600" y="1065051"/>
          <a:ext cx="3895018" cy="28044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 name="Chart 11"/>
          <p:cNvGraphicFramePr>
            <a:graphicFrameLocks/>
          </p:cNvGraphicFramePr>
          <p:nvPr>
            <p:extLst>
              <p:ext uri="{D42A27DB-BD31-4B8C-83A1-F6EECF244321}">
                <p14:modId xmlns:p14="http://schemas.microsoft.com/office/powerpoint/2010/main" val="3504789890"/>
              </p:ext>
            </p:extLst>
          </p:nvPr>
        </p:nvGraphicFramePr>
        <p:xfrm>
          <a:off x="5860233" y="163871"/>
          <a:ext cx="7150729" cy="581126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3" name="Chart 12"/>
          <p:cNvGraphicFramePr>
            <a:graphicFrameLocks/>
          </p:cNvGraphicFramePr>
          <p:nvPr>
            <p:extLst>
              <p:ext uri="{D42A27DB-BD31-4B8C-83A1-F6EECF244321}">
                <p14:modId xmlns:p14="http://schemas.microsoft.com/office/powerpoint/2010/main" val="3698666513"/>
              </p:ext>
            </p:extLst>
          </p:nvPr>
        </p:nvGraphicFramePr>
        <p:xfrm>
          <a:off x="174336" y="1094470"/>
          <a:ext cx="4203779" cy="4796806"/>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397479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12" grpId="0">
        <p:bldAsOne/>
      </p:bldGraphic>
      <p:bldGraphic spid="1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37580" y="3422827"/>
            <a:ext cx="7751350" cy="4861468"/>
          </a:xfrm>
        </p:spPr>
        <p:txBody>
          <a:bodyPr>
            <a:normAutofit/>
          </a:bodyPr>
          <a:lstStyle/>
          <a:p>
            <a:pPr algn="just" rtl="1">
              <a:lnSpc>
                <a:spcPct val="150000"/>
              </a:lnSpc>
              <a:spcBef>
                <a:spcPts val="0"/>
              </a:spcBef>
              <a:spcAft>
                <a:spcPts val="2400"/>
              </a:spcAft>
            </a:pPr>
            <a:endParaRPr lang="fa-IR" sz="2400" dirty="0" smtClean="0">
              <a:solidFill>
                <a:schemeClr val="bg1"/>
              </a:solidFill>
              <a:cs typeface="B Nazanin" panose="00000400000000000000" pitchFamily="2" charset="-78"/>
            </a:endParaRPr>
          </a:p>
          <a:p>
            <a:pPr algn="just" rtl="1">
              <a:lnSpc>
                <a:spcPct val="150000"/>
              </a:lnSpc>
              <a:spcBef>
                <a:spcPts val="0"/>
              </a:spcBef>
              <a:spcAft>
                <a:spcPts val="2400"/>
              </a:spcAft>
            </a:pPr>
            <a:endParaRPr lang="fa-IR" sz="2400" dirty="0">
              <a:solidFill>
                <a:schemeClr val="bg1"/>
              </a:solidFill>
              <a:cs typeface="B Nazanin" panose="00000400000000000000" pitchFamily="2" charset="-78"/>
            </a:endParaRPr>
          </a:p>
        </p:txBody>
      </p:sp>
      <p:grpSp>
        <p:nvGrpSpPr>
          <p:cNvPr id="4" name="Group 3"/>
          <p:cNvGrpSpPr/>
          <p:nvPr/>
        </p:nvGrpSpPr>
        <p:grpSpPr>
          <a:xfrm>
            <a:off x="21634" y="6254121"/>
            <a:ext cx="12192000" cy="602647"/>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2" name="TextBox 1"/>
          <p:cNvSpPr txBox="1"/>
          <p:nvPr/>
        </p:nvSpPr>
        <p:spPr>
          <a:xfrm>
            <a:off x="3462301" y="153291"/>
            <a:ext cx="2982716" cy="646331"/>
          </a:xfrm>
          <a:prstGeom prst="rect">
            <a:avLst/>
          </a:prstGeom>
          <a:noFill/>
        </p:spPr>
        <p:txBody>
          <a:bodyPr wrap="square" rtlCol="1">
            <a:spAutoFit/>
          </a:bodyPr>
          <a:lstStyle/>
          <a:p>
            <a:pPr algn="r" rtl="1"/>
            <a:r>
              <a:rPr lang="fa-IR" sz="3600" dirty="0" smtClean="0">
                <a:solidFill>
                  <a:schemeClr val="accent6">
                    <a:lumMod val="60000"/>
                    <a:lumOff val="40000"/>
                  </a:schemeClr>
                </a:solidFill>
                <a:cs typeface="B Titr" panose="00000700000000000000" pitchFamily="2" charset="-78"/>
              </a:rPr>
              <a:t>مرور ادبیات </a:t>
            </a:r>
            <a:endParaRPr lang="fa-IR" sz="2400" dirty="0">
              <a:solidFill>
                <a:schemeClr val="accent6">
                  <a:lumMod val="60000"/>
                  <a:lumOff val="40000"/>
                </a:schemeClr>
              </a:solidFill>
              <a:cs typeface="B Titr" panose="00000700000000000000" pitchFamily="2" charset="-78"/>
            </a:endParaRPr>
          </a:p>
        </p:txBody>
      </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8</a:t>
            </a:fld>
            <a:endParaRPr lang="fa-IR" b="1" dirty="0">
              <a:solidFill>
                <a:schemeClr val="accent6">
                  <a:lumMod val="50000"/>
                </a:schemeClr>
              </a:solidFill>
              <a:cs typeface="B Titr" panose="00000700000000000000" pitchFamily="2" charset="-78"/>
            </a:endParaRPr>
          </a:p>
        </p:txBody>
      </p:sp>
      <p:sp>
        <p:nvSpPr>
          <p:cNvPr id="64" name="TextBox 63"/>
          <p:cNvSpPr txBox="1"/>
          <p:nvPr/>
        </p:nvSpPr>
        <p:spPr>
          <a:xfrm>
            <a:off x="368221" y="6254122"/>
            <a:ext cx="2881860" cy="400110"/>
          </a:xfrm>
          <a:prstGeom prst="rect">
            <a:avLst/>
          </a:prstGeom>
          <a:noFill/>
        </p:spPr>
        <p:txBody>
          <a:bodyPr wrap="square" rtlCol="1">
            <a:spAutoFit/>
          </a:bodyPr>
          <a:lstStyle/>
          <a:p>
            <a:pPr algn="ctr"/>
            <a:r>
              <a:rPr lang="fa-IR" sz="2000" b="1" dirty="0" smtClean="0">
                <a:solidFill>
                  <a:schemeClr val="tx1">
                    <a:lumMod val="75000"/>
                    <a:lumOff val="25000"/>
                  </a:schemeClr>
                </a:solidFill>
                <a:cs typeface="B Titr" panose="00000700000000000000" pitchFamily="2" charset="-78"/>
              </a:rPr>
              <a:t>روش سازماندهی اطلاعات</a:t>
            </a:r>
            <a:endParaRPr lang="fa-IR" sz="2000" b="1" dirty="0">
              <a:solidFill>
                <a:schemeClr val="tx1">
                  <a:lumMod val="75000"/>
                  <a:lumOff val="25000"/>
                </a:schemeClr>
              </a:solidFill>
              <a:cs typeface="B Titr" panose="00000700000000000000" pitchFamily="2" charset="-78"/>
            </a:endParaRPr>
          </a:p>
        </p:txBody>
      </p:sp>
      <p:graphicFrame>
        <p:nvGraphicFramePr>
          <p:cNvPr id="14" name="Chart 13"/>
          <p:cNvGraphicFramePr/>
          <p:nvPr>
            <p:extLst>
              <p:ext uri="{D42A27DB-BD31-4B8C-83A1-F6EECF244321}">
                <p14:modId xmlns:p14="http://schemas.microsoft.com/office/powerpoint/2010/main" val="3185733547"/>
              </p:ext>
            </p:extLst>
          </p:nvPr>
        </p:nvGraphicFramePr>
        <p:xfrm>
          <a:off x="-888484" y="-21429"/>
          <a:ext cx="5627729" cy="4517439"/>
        </p:xfrm>
        <a:graphic>
          <a:graphicData uri="http://schemas.openxmlformats.org/drawingml/2006/chart">
            <c:chart xmlns:c="http://schemas.openxmlformats.org/drawingml/2006/chart" xmlns:r="http://schemas.openxmlformats.org/officeDocument/2006/relationships" r:id="rId3"/>
          </a:graphicData>
        </a:graphic>
      </p:graphicFrame>
      <p:sp>
        <p:nvSpPr>
          <p:cNvPr id="8" name="Oval 7"/>
          <p:cNvSpPr/>
          <p:nvPr/>
        </p:nvSpPr>
        <p:spPr>
          <a:xfrm>
            <a:off x="10898228" y="5652780"/>
            <a:ext cx="1543291" cy="1435196"/>
          </a:xfrm>
          <a:prstGeom prst="ellipse">
            <a:avLst/>
          </a:prstGeom>
          <a: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6" name="Chart 15"/>
          <p:cNvGraphicFramePr/>
          <p:nvPr>
            <p:extLst>
              <p:ext uri="{D42A27DB-BD31-4B8C-83A1-F6EECF244321}">
                <p14:modId xmlns:p14="http://schemas.microsoft.com/office/powerpoint/2010/main" val="1095128688"/>
              </p:ext>
            </p:extLst>
          </p:nvPr>
        </p:nvGraphicFramePr>
        <p:xfrm>
          <a:off x="1238171" y="1363125"/>
          <a:ext cx="6469555" cy="4770944"/>
        </p:xfrm>
        <a:graphic>
          <a:graphicData uri="http://schemas.openxmlformats.org/drawingml/2006/chart">
            <c:chart xmlns:c="http://schemas.openxmlformats.org/drawingml/2006/chart" xmlns:r="http://schemas.openxmlformats.org/officeDocument/2006/relationships" r:id="rId6"/>
          </a:graphicData>
        </a:graphic>
      </p:graphicFrame>
      <p:sp>
        <p:nvSpPr>
          <p:cNvPr id="17" name="Cloud Callout 16"/>
          <p:cNvSpPr/>
          <p:nvPr/>
        </p:nvSpPr>
        <p:spPr>
          <a:xfrm>
            <a:off x="6285369" y="3514434"/>
            <a:ext cx="4130840" cy="2619635"/>
          </a:xfrm>
          <a:prstGeom prst="cloudCallout">
            <a:avLst>
              <a:gd name="adj1" fmla="val -90081"/>
              <a:gd name="adj2" fmla="val -1266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342900" indent="-34290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News sentiment Analysis</a:t>
            </a:r>
          </a:p>
          <a:p>
            <a:pPr marL="342900" indent="-34290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Social Media </a:t>
            </a:r>
          </a:p>
          <a:p>
            <a:pPr marL="342900" indent="-342900">
              <a:buFont typeface="Arial" panose="020B0604020202020204" pitchFamily="34" charset="0"/>
              <a:buChar char="•"/>
            </a:pPr>
            <a:r>
              <a:rPr lang="en-US" sz="2400" dirty="0" smtClean="0">
                <a:latin typeface="Adobe Arabic" panose="02040503050201020203" pitchFamily="18" charset="-78"/>
                <a:cs typeface="Adobe Arabic" panose="02040503050201020203" pitchFamily="18" charset="-78"/>
              </a:rPr>
              <a:t>Hybrid data source</a:t>
            </a:r>
            <a:endParaRPr lang="fa-IR" sz="2400" dirty="0" smtClean="0">
              <a:latin typeface="Adobe Arabic" panose="02040503050201020203" pitchFamily="18" charset="-78"/>
              <a:cs typeface="Adobe Arabic" panose="02040503050201020203" pitchFamily="18" charset="-78"/>
            </a:endParaRPr>
          </a:p>
        </p:txBody>
      </p:sp>
      <p:sp>
        <p:nvSpPr>
          <p:cNvPr id="19" name="Cloud Callout 18"/>
          <p:cNvSpPr/>
          <p:nvPr/>
        </p:nvSpPr>
        <p:spPr>
          <a:xfrm>
            <a:off x="6865900" y="307681"/>
            <a:ext cx="5188120" cy="2883938"/>
          </a:xfrm>
          <a:prstGeom prst="cloudCallout">
            <a:avLst>
              <a:gd name="adj1" fmla="val -88439"/>
              <a:gd name="adj2" fmla="val 23761"/>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marL="342900" indent="-342900">
              <a:buFont typeface="Arial" panose="020B0604020202020204" pitchFamily="34" charset="0"/>
              <a:buChar char="•"/>
            </a:pPr>
            <a:r>
              <a:rPr lang="en-US" sz="2800" dirty="0" smtClean="0">
                <a:solidFill>
                  <a:srgbClr val="FF0000"/>
                </a:solidFill>
                <a:latin typeface="Adobe Arabic" panose="02040503050201020203" pitchFamily="18" charset="-78"/>
                <a:cs typeface="Adobe Arabic" panose="02040503050201020203" pitchFamily="18" charset="-78"/>
              </a:rPr>
              <a:t>Problem of relationship </a:t>
            </a:r>
            <a:r>
              <a:rPr lang="en-US" sz="2800" dirty="0">
                <a:solidFill>
                  <a:srgbClr val="FF0000"/>
                </a:solidFill>
                <a:latin typeface="Adobe Arabic" panose="02040503050201020203" pitchFamily="18" charset="-78"/>
                <a:cs typeface="Adobe Arabic" panose="02040503050201020203" pitchFamily="18" charset="-78"/>
              </a:rPr>
              <a:t>between different </a:t>
            </a:r>
            <a:r>
              <a:rPr lang="en-US" sz="2800" dirty="0" smtClean="0">
                <a:solidFill>
                  <a:srgbClr val="FF0000"/>
                </a:solidFill>
                <a:latin typeface="Adobe Arabic" panose="02040503050201020203" pitchFamily="18" charset="-78"/>
                <a:cs typeface="Adobe Arabic" panose="02040503050201020203" pitchFamily="18" charset="-78"/>
              </a:rPr>
              <a:t>news</a:t>
            </a:r>
          </a:p>
        </p:txBody>
      </p:sp>
    </p:spTree>
    <p:extLst>
      <p:ext uri="{BB962C8B-B14F-4D97-AF65-F5344CB8AC3E}">
        <p14:creationId xmlns:p14="http://schemas.microsoft.com/office/powerpoint/2010/main" val="259262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74336" y="5737107"/>
            <a:ext cx="12192000" cy="1079505"/>
            <a:chOff x="3044533" y="3524103"/>
            <a:chExt cx="8828961" cy="2367817"/>
          </a:xfrm>
          <a:solidFill>
            <a:srgbClr val="ED7D31"/>
          </a:solidFill>
        </p:grpSpPr>
        <p:sp>
          <p:nvSpPr>
            <p:cNvPr id="5" name="Rounded Rectangle 4"/>
            <p:cNvSpPr/>
            <p:nvPr/>
          </p:nvSpPr>
          <p:spPr>
            <a:xfrm>
              <a:off x="3044533" y="3524103"/>
              <a:ext cx="8828961" cy="2367817"/>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4"/>
            <p:cNvSpPr txBox="1"/>
            <p:nvPr/>
          </p:nvSpPr>
          <p:spPr>
            <a:xfrm>
              <a:off x="3437103" y="3639688"/>
              <a:ext cx="8320805" cy="213664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868797" tIns="160020" rIns="160020" bIns="160020" numCol="1" spcCol="1270" anchor="ctr" anchorCtr="0">
              <a:noAutofit/>
            </a:bodyPr>
            <a:lstStyle/>
            <a:p>
              <a:pPr lvl="0" algn="ctr" defTabSz="1866900">
                <a:lnSpc>
                  <a:spcPct val="90000"/>
                </a:lnSpc>
                <a:spcBef>
                  <a:spcPct val="0"/>
                </a:spcBef>
                <a:spcAft>
                  <a:spcPct val="35000"/>
                </a:spcAft>
              </a:pPr>
              <a:endParaRPr lang="en-US" sz="2400" kern="1200" dirty="0">
                <a:solidFill>
                  <a:schemeClr val="tx1"/>
                </a:solidFill>
              </a:endParaRPr>
            </a:p>
          </p:txBody>
        </p:sp>
      </p:grpSp>
      <p:sp>
        <p:nvSpPr>
          <p:cNvPr id="11" name="Slide Number Placeholder 10"/>
          <p:cNvSpPr>
            <a:spLocks noGrp="1"/>
          </p:cNvSpPr>
          <p:nvPr>
            <p:ph type="sldNum" sz="quarter" idx="12"/>
          </p:nvPr>
        </p:nvSpPr>
        <p:spPr>
          <a:xfrm>
            <a:off x="174336" y="6287565"/>
            <a:ext cx="2743200" cy="365125"/>
          </a:xfrm>
        </p:spPr>
        <p:txBody>
          <a:bodyPr/>
          <a:lstStyle/>
          <a:p>
            <a:fld id="{12261617-16C5-44BB-891C-4B255F3A6324}" type="slidenum">
              <a:rPr lang="fa-IR" sz="1600" b="1" smtClean="0">
                <a:solidFill>
                  <a:schemeClr val="accent6">
                    <a:lumMod val="50000"/>
                  </a:schemeClr>
                </a:solidFill>
                <a:cs typeface="B Titr" panose="00000700000000000000" pitchFamily="2" charset="-78"/>
              </a:rPr>
              <a:t>9</a:t>
            </a:fld>
            <a:endParaRPr lang="fa-IR" b="1" dirty="0">
              <a:solidFill>
                <a:schemeClr val="accent6">
                  <a:lumMod val="50000"/>
                </a:schemeClr>
              </a:solidFill>
              <a:cs typeface="B Titr" panose="00000700000000000000" pitchFamily="2" charset="-78"/>
            </a:endParaRPr>
          </a:p>
        </p:txBody>
      </p:sp>
      <p:sp>
        <p:nvSpPr>
          <p:cNvPr id="8" name="Oval 7"/>
          <p:cNvSpPr/>
          <p:nvPr/>
        </p:nvSpPr>
        <p:spPr>
          <a:xfrm>
            <a:off x="10900131" y="5565941"/>
            <a:ext cx="1543291" cy="1435196"/>
          </a:xfrm>
          <a:prstGeom prst="ellipse">
            <a:avLst/>
          </a:prstGeom>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l="-20000" r="-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TextBox 12"/>
          <p:cNvSpPr txBox="1"/>
          <p:nvPr/>
        </p:nvSpPr>
        <p:spPr>
          <a:xfrm>
            <a:off x="8346562" y="4779615"/>
            <a:ext cx="2445558" cy="646331"/>
          </a:xfrm>
          <a:prstGeom prst="rect">
            <a:avLst/>
          </a:prstGeom>
          <a:noFill/>
        </p:spPr>
        <p:txBody>
          <a:bodyPr wrap="square" rtlCol="1">
            <a:spAutoFit/>
          </a:bodyPr>
          <a:lstStyle/>
          <a:p>
            <a:r>
              <a:rPr lang="en-US" sz="3600" b="1" dirty="0" smtClean="0">
                <a:solidFill>
                  <a:srgbClr val="FF0000"/>
                </a:solidFill>
                <a:latin typeface="Adobe Arabic" panose="02040503050201020203" pitchFamily="18" charset="-78"/>
                <a:cs typeface="Adobe Arabic" panose="02040503050201020203" pitchFamily="18" charset="-78"/>
              </a:rPr>
              <a:t>John Nash</a:t>
            </a:r>
            <a:endParaRPr lang="fa-IR" sz="3600" b="1" dirty="0">
              <a:solidFill>
                <a:srgbClr val="FF0000"/>
              </a:solidFill>
              <a:latin typeface="Adobe Arabic" panose="02040503050201020203" pitchFamily="18" charset="-78"/>
              <a:cs typeface="Adobe Arabic" panose="02040503050201020203" pitchFamily="18" charset="-78"/>
            </a:endParaRPr>
          </a:p>
        </p:txBody>
      </p:sp>
      <p:grpSp>
        <p:nvGrpSpPr>
          <p:cNvPr id="29" name="Group 28"/>
          <p:cNvGrpSpPr/>
          <p:nvPr/>
        </p:nvGrpSpPr>
        <p:grpSpPr>
          <a:xfrm>
            <a:off x="404124" y="274238"/>
            <a:ext cx="12039298" cy="6281927"/>
            <a:chOff x="404124" y="337004"/>
            <a:chExt cx="12039298" cy="6281927"/>
          </a:xfrm>
        </p:grpSpPr>
        <p:sp>
          <p:nvSpPr>
            <p:cNvPr id="64" name="TextBox 63"/>
            <p:cNvSpPr txBox="1"/>
            <p:nvPr/>
          </p:nvSpPr>
          <p:spPr>
            <a:xfrm>
              <a:off x="404124" y="6272682"/>
              <a:ext cx="11069160" cy="346249"/>
            </a:xfrm>
            <a:prstGeom prst="rect">
              <a:avLst/>
            </a:prstGeom>
            <a:noFill/>
          </p:spPr>
          <p:txBody>
            <a:bodyPr wrap="square" rtlCol="1">
              <a:spAutoFit/>
            </a:bodyPr>
            <a:lstStyle/>
            <a:p>
              <a:pPr>
                <a:lnSpc>
                  <a:spcPct val="150000"/>
                </a:lnSpc>
              </a:pPr>
              <a:r>
                <a:rPr lang="en-US" sz="1200" i="1" dirty="0" err="1">
                  <a:solidFill>
                    <a:schemeClr val="accent2">
                      <a:lumMod val="40000"/>
                      <a:lumOff val="60000"/>
                    </a:schemeClr>
                  </a:solidFill>
                  <a:cs typeface="B Titr" panose="00000700000000000000" pitchFamily="2" charset="-78"/>
                </a:rPr>
                <a:t>Mikolov</a:t>
              </a:r>
              <a:r>
                <a:rPr lang="en-US" sz="1200" i="1" dirty="0">
                  <a:solidFill>
                    <a:schemeClr val="accent2">
                      <a:lumMod val="40000"/>
                      <a:lumOff val="60000"/>
                    </a:schemeClr>
                  </a:solidFill>
                  <a:cs typeface="B Titr" panose="00000700000000000000" pitchFamily="2" charset="-78"/>
                </a:rPr>
                <a:t>, T., Chen, K., </a:t>
              </a:r>
              <a:r>
                <a:rPr lang="en-US" sz="1200" i="1" dirty="0" err="1">
                  <a:solidFill>
                    <a:schemeClr val="accent2">
                      <a:lumMod val="40000"/>
                      <a:lumOff val="60000"/>
                    </a:schemeClr>
                  </a:solidFill>
                  <a:cs typeface="B Titr" panose="00000700000000000000" pitchFamily="2" charset="-78"/>
                </a:rPr>
                <a:t>Corrado</a:t>
              </a:r>
              <a:r>
                <a:rPr lang="en-US" sz="1200" i="1" dirty="0">
                  <a:solidFill>
                    <a:schemeClr val="accent2">
                      <a:lumMod val="40000"/>
                      <a:lumOff val="60000"/>
                    </a:schemeClr>
                  </a:solidFill>
                  <a:cs typeface="B Titr" panose="00000700000000000000" pitchFamily="2" charset="-78"/>
                </a:rPr>
                <a:t>, G. &amp; Dean, J. (2013). Efficient Estimation of Word Representations in Vector Space. </a:t>
              </a:r>
              <a:r>
                <a:rPr lang="en-US" sz="1200" i="1" dirty="0" err="1">
                  <a:solidFill>
                    <a:schemeClr val="accent2">
                      <a:lumMod val="40000"/>
                      <a:lumOff val="60000"/>
                    </a:schemeClr>
                  </a:solidFill>
                  <a:cs typeface="B Titr" panose="00000700000000000000" pitchFamily="2" charset="-78"/>
                </a:rPr>
                <a:t>CoRR</a:t>
              </a:r>
              <a:r>
                <a:rPr lang="en-US" sz="1200" i="1" dirty="0">
                  <a:solidFill>
                    <a:schemeClr val="accent2">
                      <a:lumMod val="40000"/>
                      <a:lumOff val="60000"/>
                    </a:schemeClr>
                  </a:solidFill>
                  <a:cs typeface="B Titr" panose="00000700000000000000" pitchFamily="2" charset="-78"/>
                </a:rPr>
                <a:t>, abs/1301.3781</a:t>
              </a:r>
              <a:endParaRPr lang="fa-IR" sz="1200" i="1" dirty="0">
                <a:solidFill>
                  <a:schemeClr val="accent2">
                    <a:lumMod val="40000"/>
                    <a:lumOff val="60000"/>
                  </a:schemeClr>
                </a:solidFill>
                <a:cs typeface="B Titr" panose="00000700000000000000" pitchFamily="2" charset="-78"/>
              </a:endParaRPr>
            </a:p>
          </p:txBody>
        </p:sp>
        <p:sp>
          <p:nvSpPr>
            <p:cNvPr id="14" name="TextBox 13"/>
            <p:cNvSpPr txBox="1"/>
            <p:nvPr/>
          </p:nvSpPr>
          <p:spPr>
            <a:xfrm>
              <a:off x="6042622" y="3211809"/>
              <a:ext cx="6400800" cy="823302"/>
            </a:xfrm>
            <a:prstGeom prst="rect">
              <a:avLst/>
            </a:prstGeom>
            <a:noFill/>
          </p:spPr>
          <p:txBody>
            <a:bodyPr wrap="square" rtlCol="1">
              <a:spAutoFit/>
            </a:bodyPr>
            <a:lstStyle/>
            <a:p>
              <a:pPr algn="ctr"/>
              <a:r>
                <a:rPr lang="en-US" sz="2000" b="1" dirty="0" smtClean="0">
                  <a:solidFill>
                    <a:schemeClr val="bg1"/>
                  </a:solidFill>
                  <a:latin typeface="Adobe Arabic" panose="02040503050201020203" pitchFamily="18" charset="-78"/>
                  <a:cs typeface="Adobe Arabic" panose="02040503050201020203" pitchFamily="18" charset="-78"/>
                </a:rPr>
                <a:t>Word embedding </a:t>
              </a:r>
            </a:p>
            <a:p>
              <a:pPr algn="ctr">
                <a:lnSpc>
                  <a:spcPct val="150000"/>
                </a:lnSpc>
              </a:pPr>
              <a:r>
                <a:rPr lang="en-US" sz="2000" b="1" dirty="0" smtClean="0">
                  <a:solidFill>
                    <a:schemeClr val="bg1"/>
                  </a:solidFill>
                  <a:latin typeface="Adobe Arabic" panose="02040503050201020203" pitchFamily="18" charset="-78"/>
                  <a:cs typeface="Adobe Arabic" panose="02040503050201020203" pitchFamily="18" charset="-78"/>
                </a:rPr>
                <a:t>Encoding words for training CBW neural Net. model</a:t>
              </a:r>
            </a:p>
          </p:txBody>
        </p:sp>
        <p:pic>
          <p:nvPicPr>
            <p:cNvPr id="18" name="Picture 17"/>
            <p:cNvPicPr>
              <a:picLocks noChangeAspect="1"/>
            </p:cNvPicPr>
            <p:nvPr/>
          </p:nvPicPr>
          <p:blipFill rotWithShape="1">
            <a:blip r:embed="rId5">
              <a:duotone>
                <a:schemeClr val="accent4">
                  <a:shade val="45000"/>
                  <a:satMod val="135000"/>
                </a:schemeClr>
                <a:prstClr val="white"/>
              </a:duotone>
            </a:blip>
            <a:srcRect l="9406" t="484" r="-9406" b="-484"/>
            <a:stretch/>
          </p:blipFill>
          <p:spPr>
            <a:xfrm>
              <a:off x="7119743" y="337004"/>
              <a:ext cx="3780388" cy="2624697"/>
            </a:xfrm>
            <a:prstGeom prst="rect">
              <a:avLst/>
            </a:prstGeom>
          </p:spPr>
        </p:pic>
      </p:grpSp>
      <p:grpSp>
        <p:nvGrpSpPr>
          <p:cNvPr id="28" name="Group 27"/>
          <p:cNvGrpSpPr/>
          <p:nvPr/>
        </p:nvGrpSpPr>
        <p:grpSpPr>
          <a:xfrm>
            <a:off x="266700" y="410194"/>
            <a:ext cx="10758793" cy="5984910"/>
            <a:chOff x="266700" y="410194"/>
            <a:chExt cx="10758793" cy="5984910"/>
          </a:xfrm>
        </p:grpSpPr>
        <p:pic>
          <p:nvPicPr>
            <p:cNvPr id="7" name="Picture 6"/>
            <p:cNvPicPr>
              <a:picLocks noChangeAspect="1"/>
            </p:cNvPicPr>
            <p:nvPr/>
          </p:nvPicPr>
          <p:blipFill>
            <a:blip r:embed="rId6">
              <a:duotone>
                <a:schemeClr val="accent5">
                  <a:shade val="45000"/>
                  <a:satMod val="135000"/>
                </a:schemeClr>
                <a:prstClr val="white"/>
              </a:duotone>
            </a:blip>
            <a:stretch>
              <a:fillRect/>
            </a:stretch>
          </p:blipFill>
          <p:spPr>
            <a:xfrm rot="5400000">
              <a:off x="330217" y="346677"/>
              <a:ext cx="2523802" cy="2650836"/>
            </a:xfrm>
            <a:prstGeom prst="rect">
              <a:avLst/>
            </a:prstGeom>
          </p:spPr>
        </p:pic>
        <p:sp>
          <p:nvSpPr>
            <p:cNvPr id="19" name="TextBox 18"/>
            <p:cNvSpPr txBox="1"/>
            <p:nvPr/>
          </p:nvSpPr>
          <p:spPr>
            <a:xfrm>
              <a:off x="563738" y="2933996"/>
              <a:ext cx="1870893" cy="523220"/>
            </a:xfrm>
            <a:prstGeom prst="rect">
              <a:avLst/>
            </a:prstGeom>
            <a:noFill/>
          </p:spPr>
          <p:txBody>
            <a:bodyPr wrap="square" rtlCol="1">
              <a:spAutoFit/>
            </a:bodyPr>
            <a:lstStyle/>
            <a:p>
              <a:r>
                <a:rPr lang="fa-IR" sz="2800" dirty="0">
                  <a:solidFill>
                    <a:schemeClr val="accent1">
                      <a:lumMod val="20000"/>
                      <a:lumOff val="80000"/>
                    </a:schemeClr>
                  </a:solidFill>
                  <a:latin typeface="Adobe Arabic" panose="02040503050201020203" pitchFamily="18" charset="-78"/>
                  <a:cs typeface="Adobe Arabic" panose="02040503050201020203" pitchFamily="18" charset="-78"/>
                </a:rPr>
                <a:t> </a:t>
              </a:r>
              <a:r>
                <a:rPr lang="en-US" sz="2800" dirty="0" smtClean="0">
                  <a:solidFill>
                    <a:schemeClr val="accent1">
                      <a:lumMod val="20000"/>
                      <a:lumOff val="80000"/>
                    </a:schemeClr>
                  </a:solidFill>
                  <a:latin typeface="Adobe Arabic" panose="02040503050201020203" pitchFamily="18" charset="-78"/>
                  <a:cs typeface="Adobe Arabic" panose="02040503050201020203" pitchFamily="18" charset="-78"/>
                </a:rPr>
                <a:t>Bag of words</a:t>
              </a:r>
              <a:endParaRPr lang="fa-IR" sz="2800" dirty="0">
                <a:solidFill>
                  <a:schemeClr val="accent1">
                    <a:lumMod val="20000"/>
                    <a:lumOff val="80000"/>
                  </a:schemeClr>
                </a:solidFill>
                <a:latin typeface="Adobe Arabic" panose="02040503050201020203" pitchFamily="18" charset="-78"/>
                <a:cs typeface="Adobe Arabic" panose="02040503050201020203" pitchFamily="18" charset="-78"/>
              </a:endParaRPr>
            </a:p>
          </p:txBody>
        </p:sp>
        <p:sp>
          <p:nvSpPr>
            <p:cNvPr id="20" name="Rectangle 19"/>
            <p:cNvSpPr/>
            <p:nvPr/>
          </p:nvSpPr>
          <p:spPr>
            <a:xfrm>
              <a:off x="404124" y="5777371"/>
              <a:ext cx="10621369" cy="617733"/>
            </a:xfrm>
            <a:prstGeom prst="rect">
              <a:avLst/>
            </a:prstGeom>
          </p:spPr>
          <p:txBody>
            <a:bodyPr wrap="none">
              <a:spAutoFit/>
            </a:bodyPr>
            <a:lstStyle/>
            <a:p>
              <a:pPr>
                <a:lnSpc>
                  <a:spcPct val="150000"/>
                </a:lnSpc>
              </a:pPr>
              <a:r>
                <a:rPr lang="en-US" sz="1200" dirty="0" smtClean="0">
                  <a:solidFill>
                    <a:schemeClr val="accent2">
                      <a:lumMod val="40000"/>
                      <a:lumOff val="60000"/>
                    </a:schemeClr>
                  </a:solidFill>
                  <a:cs typeface="B Titr" panose="00000700000000000000" pitchFamily="2" charset="-78"/>
                </a:rPr>
                <a:t>Salton, G., </a:t>
              </a:r>
              <a:r>
                <a:rPr lang="en-US" sz="1200" i="1" dirty="0" smtClean="0">
                  <a:solidFill>
                    <a:schemeClr val="accent2">
                      <a:lumMod val="40000"/>
                      <a:lumOff val="60000"/>
                    </a:schemeClr>
                  </a:solidFill>
                  <a:cs typeface="B Titr" panose="00000700000000000000" pitchFamily="2" charset="-78"/>
                </a:rPr>
                <a:t>Automatic text processing: the transformation, analysis, and retrieval of information by computer</a:t>
              </a:r>
              <a:r>
                <a:rPr lang="en-US" sz="1200" dirty="0" smtClean="0">
                  <a:solidFill>
                    <a:schemeClr val="accent2">
                      <a:lumMod val="40000"/>
                      <a:lumOff val="60000"/>
                    </a:schemeClr>
                  </a:solidFill>
                  <a:cs typeface="B Titr" panose="00000700000000000000" pitchFamily="2" charset="-78"/>
                </a:rPr>
                <a:t>. 1989: Addison-Wesley Longman Publishing Co., Inc. 530.</a:t>
              </a:r>
            </a:p>
            <a:p>
              <a:pPr>
                <a:lnSpc>
                  <a:spcPct val="150000"/>
                </a:lnSpc>
              </a:pPr>
              <a:endParaRPr lang="en-US" sz="1200" i="1" dirty="0">
                <a:solidFill>
                  <a:schemeClr val="accent2">
                    <a:lumMod val="40000"/>
                    <a:lumOff val="60000"/>
                  </a:schemeClr>
                </a:solidFill>
                <a:cs typeface="B Titr" panose="00000700000000000000" pitchFamily="2" charset="-78"/>
              </a:endParaRPr>
            </a:p>
          </p:txBody>
        </p:sp>
      </p:grpSp>
      <p:grpSp>
        <p:nvGrpSpPr>
          <p:cNvPr id="27" name="Group 26"/>
          <p:cNvGrpSpPr/>
          <p:nvPr/>
        </p:nvGrpSpPr>
        <p:grpSpPr>
          <a:xfrm>
            <a:off x="412515" y="332449"/>
            <a:ext cx="9887185" cy="6067608"/>
            <a:chOff x="412515" y="332449"/>
            <a:chExt cx="9887185" cy="6067608"/>
          </a:xfrm>
        </p:grpSpPr>
        <p:grpSp>
          <p:nvGrpSpPr>
            <p:cNvPr id="26" name="Group 25"/>
            <p:cNvGrpSpPr/>
            <p:nvPr/>
          </p:nvGrpSpPr>
          <p:grpSpPr>
            <a:xfrm>
              <a:off x="3222583" y="332449"/>
              <a:ext cx="3525814" cy="3817264"/>
              <a:chOff x="3222583" y="332449"/>
              <a:chExt cx="3525814" cy="3817264"/>
            </a:xfrm>
          </p:grpSpPr>
          <p:pic>
            <p:nvPicPr>
              <p:cNvPr id="9" name="Picture 8"/>
              <p:cNvPicPr>
                <a:picLocks noChangeAspect="1"/>
              </p:cNvPicPr>
              <p:nvPr/>
            </p:nvPicPr>
            <p:blipFill>
              <a:blip r:embed="rId7">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Effect>
                          <a14:colorTemperature colorTemp="4700"/>
                        </a14:imgEffect>
                      </a14:imgLayer>
                    </a14:imgProps>
                  </a:ext>
                </a:extLst>
              </a:blip>
              <a:stretch>
                <a:fillRect/>
              </a:stretch>
            </p:blipFill>
            <p:spPr>
              <a:xfrm rot="5400000">
                <a:off x="3674603" y="-119571"/>
                <a:ext cx="2621774" cy="3525814"/>
              </a:xfrm>
              <a:prstGeom prst="rect">
                <a:avLst/>
              </a:prstGeom>
            </p:spPr>
          </p:pic>
          <p:sp>
            <p:nvSpPr>
              <p:cNvPr id="21" name="TextBox 20"/>
              <p:cNvSpPr txBox="1"/>
              <p:nvPr/>
            </p:nvSpPr>
            <p:spPr>
              <a:xfrm>
                <a:off x="3709358" y="3195606"/>
                <a:ext cx="1870893" cy="954107"/>
              </a:xfrm>
              <a:prstGeom prst="rect">
                <a:avLst/>
              </a:prstGeom>
              <a:noFill/>
            </p:spPr>
            <p:txBody>
              <a:bodyPr wrap="square" rtlCol="1">
                <a:spAutoFit/>
              </a:bodyPr>
              <a:lstStyle/>
              <a:p>
                <a:pPr algn="ctr"/>
                <a:r>
                  <a:rPr lang="en-US" sz="2800" dirty="0" smtClean="0">
                    <a:solidFill>
                      <a:schemeClr val="accent6">
                        <a:lumMod val="20000"/>
                        <a:lumOff val="80000"/>
                      </a:schemeClr>
                    </a:solidFill>
                    <a:latin typeface="Adobe Arabic" panose="02040503050201020203" pitchFamily="18" charset="-78"/>
                    <a:cs typeface="Adobe Arabic" panose="02040503050201020203" pitchFamily="18" charset="-78"/>
                  </a:rPr>
                  <a:t>Latent </a:t>
                </a:r>
                <a:r>
                  <a:rPr lang="en-US" sz="2800" dirty="0" err="1" smtClean="0">
                    <a:solidFill>
                      <a:schemeClr val="accent6">
                        <a:lumMod val="20000"/>
                        <a:lumOff val="80000"/>
                      </a:schemeClr>
                    </a:solidFill>
                    <a:latin typeface="Adobe Arabic" panose="02040503050201020203" pitchFamily="18" charset="-78"/>
                    <a:cs typeface="Adobe Arabic" panose="02040503050201020203" pitchFamily="18" charset="-78"/>
                  </a:rPr>
                  <a:t>dirichlet</a:t>
                </a:r>
                <a:r>
                  <a:rPr lang="en-US" sz="2800" dirty="0" smtClean="0">
                    <a:solidFill>
                      <a:schemeClr val="accent6">
                        <a:lumMod val="20000"/>
                        <a:lumOff val="80000"/>
                      </a:schemeClr>
                    </a:solidFill>
                    <a:latin typeface="Adobe Arabic" panose="02040503050201020203" pitchFamily="18" charset="-78"/>
                    <a:cs typeface="Adobe Arabic" panose="02040503050201020203" pitchFamily="18" charset="-78"/>
                  </a:rPr>
                  <a:t> Allocation</a:t>
                </a:r>
                <a:endParaRPr lang="fa-IR" sz="2800" dirty="0">
                  <a:solidFill>
                    <a:schemeClr val="accent6">
                      <a:lumMod val="20000"/>
                      <a:lumOff val="80000"/>
                    </a:schemeClr>
                  </a:solidFill>
                  <a:latin typeface="Adobe Arabic" panose="02040503050201020203" pitchFamily="18" charset="-78"/>
                  <a:cs typeface="Adobe Arabic" panose="02040503050201020203" pitchFamily="18" charset="-78"/>
                </a:endParaRPr>
              </a:p>
            </p:txBody>
          </p:sp>
        </p:grpSp>
        <p:sp>
          <p:nvSpPr>
            <p:cNvPr id="25" name="Rectangle 24"/>
            <p:cNvSpPr/>
            <p:nvPr/>
          </p:nvSpPr>
          <p:spPr>
            <a:xfrm>
              <a:off x="412515" y="6030725"/>
              <a:ext cx="9887185" cy="369332"/>
            </a:xfrm>
            <a:prstGeom prst="rect">
              <a:avLst/>
            </a:prstGeom>
          </p:spPr>
          <p:txBody>
            <a:bodyPr wrap="square">
              <a:spAutoFit/>
            </a:bodyPr>
            <a:lstStyle/>
            <a:p>
              <a:pPr>
                <a:lnSpc>
                  <a:spcPct val="150000"/>
                </a:lnSpc>
              </a:pPr>
              <a:r>
                <a:rPr lang="en-US" sz="1200" dirty="0">
                  <a:solidFill>
                    <a:schemeClr val="accent2">
                      <a:lumMod val="40000"/>
                      <a:lumOff val="60000"/>
                    </a:schemeClr>
                  </a:solidFill>
                  <a:cs typeface="B Titr" panose="00000700000000000000" pitchFamily="2" charset="-78"/>
                </a:rPr>
                <a:t>David M. </a:t>
              </a:r>
              <a:r>
                <a:rPr lang="en-US" sz="1200" dirty="0" err="1">
                  <a:solidFill>
                    <a:schemeClr val="accent2">
                      <a:lumMod val="40000"/>
                      <a:lumOff val="60000"/>
                    </a:schemeClr>
                  </a:solidFill>
                  <a:cs typeface="B Titr" panose="00000700000000000000" pitchFamily="2" charset="-78"/>
                </a:rPr>
                <a:t>Blei</a:t>
              </a:r>
              <a:r>
                <a:rPr lang="en-US" sz="1200" dirty="0">
                  <a:solidFill>
                    <a:schemeClr val="accent2">
                      <a:lumMod val="40000"/>
                      <a:lumOff val="60000"/>
                    </a:schemeClr>
                  </a:solidFill>
                  <a:cs typeface="B Titr" panose="00000700000000000000" pitchFamily="2" charset="-78"/>
                </a:rPr>
                <a:t>, </a:t>
              </a:r>
              <a:r>
                <a:rPr lang="en-US" sz="1200" dirty="0" smtClean="0">
                  <a:solidFill>
                    <a:schemeClr val="accent2">
                      <a:lumMod val="40000"/>
                      <a:lumOff val="60000"/>
                    </a:schemeClr>
                  </a:solidFill>
                  <a:cs typeface="B Titr" panose="00000700000000000000" pitchFamily="2" charset="-78"/>
                </a:rPr>
                <a:t>Andrew Y. Ng., </a:t>
              </a:r>
              <a:r>
                <a:rPr lang="en-US" sz="1200" dirty="0">
                  <a:solidFill>
                    <a:schemeClr val="accent2">
                      <a:lumMod val="40000"/>
                      <a:lumOff val="60000"/>
                    </a:schemeClr>
                  </a:solidFill>
                  <a:cs typeface="B Titr" panose="00000700000000000000" pitchFamily="2" charset="-78"/>
                </a:rPr>
                <a:t>Michael I. Jordan, </a:t>
              </a:r>
              <a:r>
                <a:rPr lang="en-US" sz="1200" i="1" dirty="0">
                  <a:solidFill>
                    <a:schemeClr val="accent2">
                      <a:lumMod val="40000"/>
                      <a:lumOff val="60000"/>
                    </a:schemeClr>
                  </a:solidFill>
                  <a:cs typeface="B Titr" panose="00000700000000000000" pitchFamily="2" charset="-78"/>
                </a:rPr>
                <a:t>Latent </a:t>
              </a:r>
              <a:r>
                <a:rPr lang="en-US" sz="1200" i="1" dirty="0" err="1">
                  <a:solidFill>
                    <a:schemeClr val="accent2">
                      <a:lumMod val="40000"/>
                      <a:lumOff val="60000"/>
                    </a:schemeClr>
                  </a:solidFill>
                  <a:cs typeface="B Titr" panose="00000700000000000000" pitchFamily="2" charset="-78"/>
                </a:rPr>
                <a:t>Dirichlet</a:t>
              </a:r>
              <a:r>
                <a:rPr lang="en-US" sz="1200" i="1" dirty="0">
                  <a:solidFill>
                    <a:schemeClr val="accent2">
                      <a:lumMod val="40000"/>
                      <a:lumOff val="60000"/>
                    </a:schemeClr>
                  </a:solidFill>
                  <a:cs typeface="B Titr" panose="00000700000000000000" pitchFamily="2" charset="-78"/>
                </a:rPr>
                <a:t> Allocation.</a:t>
              </a:r>
              <a:r>
                <a:rPr lang="en-US" sz="1200" dirty="0">
                  <a:solidFill>
                    <a:schemeClr val="accent2">
                      <a:lumMod val="40000"/>
                      <a:lumOff val="60000"/>
                    </a:schemeClr>
                  </a:solidFill>
                  <a:cs typeface="B Titr" panose="00000700000000000000" pitchFamily="2" charset="-78"/>
                </a:rPr>
                <a:t> Journal of Machine Learning Research 2003. </a:t>
              </a:r>
              <a:r>
                <a:rPr lang="en-US" sz="1200" b="1" dirty="0">
                  <a:solidFill>
                    <a:schemeClr val="accent2">
                      <a:lumMod val="40000"/>
                      <a:lumOff val="60000"/>
                    </a:schemeClr>
                  </a:solidFill>
                  <a:cs typeface="B Titr" panose="00000700000000000000" pitchFamily="2" charset="-78"/>
                </a:rPr>
                <a:t>3</a:t>
              </a:r>
              <a:r>
                <a:rPr lang="en-US" sz="1200" dirty="0">
                  <a:solidFill>
                    <a:schemeClr val="accent2">
                      <a:lumMod val="40000"/>
                      <a:lumOff val="60000"/>
                    </a:schemeClr>
                  </a:solidFill>
                  <a:cs typeface="B Titr" panose="00000700000000000000" pitchFamily="2" charset="-78"/>
                </a:rPr>
                <a:t>: p. 993-1022.</a:t>
              </a:r>
            </a:p>
          </p:txBody>
        </p:sp>
      </p:grpSp>
      <p:sp>
        <p:nvSpPr>
          <p:cNvPr id="31" name="TextBox 30"/>
          <p:cNvSpPr txBox="1"/>
          <p:nvPr/>
        </p:nvSpPr>
        <p:spPr>
          <a:xfrm>
            <a:off x="6932212" y="4206277"/>
            <a:ext cx="1785762" cy="461665"/>
          </a:xfrm>
          <a:prstGeom prst="rect">
            <a:avLst/>
          </a:prstGeom>
          <a:noFill/>
        </p:spPr>
        <p:txBody>
          <a:bodyPr wrap="square" rtlCol="1">
            <a:spAutoFit/>
          </a:bodyPr>
          <a:lstStyle/>
          <a:p>
            <a:r>
              <a:rPr lang="en-US" sz="2400" dirty="0" smtClean="0">
                <a:solidFill>
                  <a:schemeClr val="accent4">
                    <a:lumMod val="20000"/>
                    <a:lumOff val="80000"/>
                  </a:schemeClr>
                </a:solidFill>
                <a:latin typeface="Adobe Arabic" panose="02040503050201020203" pitchFamily="18" charset="-78"/>
                <a:cs typeface="Adobe Arabic" panose="02040503050201020203" pitchFamily="18" charset="-78"/>
              </a:rPr>
              <a:t>Game Theory,</a:t>
            </a:r>
            <a:endParaRPr lang="fa-IR" sz="2400" dirty="0">
              <a:solidFill>
                <a:schemeClr val="accent4">
                  <a:lumMod val="20000"/>
                  <a:lumOff val="80000"/>
                </a:schemeClr>
              </a:solidFill>
              <a:latin typeface="Adobe Arabic" panose="02040503050201020203" pitchFamily="18" charset="-78"/>
              <a:cs typeface="Adobe Arabic" panose="02040503050201020203" pitchFamily="18" charset="-78"/>
            </a:endParaRPr>
          </a:p>
        </p:txBody>
      </p:sp>
      <p:sp>
        <p:nvSpPr>
          <p:cNvPr id="32" name="TextBox 31"/>
          <p:cNvSpPr txBox="1"/>
          <p:nvPr/>
        </p:nvSpPr>
        <p:spPr>
          <a:xfrm>
            <a:off x="8350141" y="4220098"/>
            <a:ext cx="1785762" cy="461665"/>
          </a:xfrm>
          <a:prstGeom prst="rect">
            <a:avLst/>
          </a:prstGeom>
          <a:noFill/>
        </p:spPr>
        <p:txBody>
          <a:bodyPr wrap="square" rtlCol="1">
            <a:spAutoFit/>
          </a:bodyPr>
          <a:lstStyle/>
          <a:p>
            <a:r>
              <a:rPr lang="en-US" sz="2400" dirty="0" smtClean="0">
                <a:solidFill>
                  <a:schemeClr val="accent4">
                    <a:lumMod val="20000"/>
                    <a:lumOff val="80000"/>
                  </a:schemeClr>
                </a:solidFill>
                <a:latin typeface="Adobe Arabic" panose="02040503050201020203" pitchFamily="18" charset="-78"/>
                <a:cs typeface="Adobe Arabic" panose="02040503050201020203" pitchFamily="18" charset="-78"/>
              </a:rPr>
              <a:t>Nobel Prize,</a:t>
            </a:r>
            <a:endParaRPr lang="fa-IR" sz="2400" dirty="0">
              <a:solidFill>
                <a:schemeClr val="accent4">
                  <a:lumMod val="20000"/>
                  <a:lumOff val="80000"/>
                </a:schemeClr>
              </a:solidFill>
              <a:latin typeface="Adobe Arabic" panose="02040503050201020203" pitchFamily="18" charset="-78"/>
              <a:cs typeface="Adobe Arabic" panose="02040503050201020203" pitchFamily="18" charset="-78"/>
            </a:endParaRPr>
          </a:p>
        </p:txBody>
      </p:sp>
      <p:sp>
        <p:nvSpPr>
          <p:cNvPr id="33" name="TextBox 32"/>
          <p:cNvSpPr txBox="1"/>
          <p:nvPr/>
        </p:nvSpPr>
        <p:spPr>
          <a:xfrm>
            <a:off x="9569341" y="4220098"/>
            <a:ext cx="1785762" cy="461665"/>
          </a:xfrm>
          <a:prstGeom prst="rect">
            <a:avLst/>
          </a:prstGeom>
          <a:noFill/>
        </p:spPr>
        <p:txBody>
          <a:bodyPr wrap="square" rtlCol="1">
            <a:spAutoFit/>
          </a:bodyPr>
          <a:lstStyle/>
          <a:p>
            <a:r>
              <a:rPr lang="en-US" sz="2400" dirty="0" smtClean="0">
                <a:solidFill>
                  <a:schemeClr val="accent4">
                    <a:lumMod val="20000"/>
                    <a:lumOff val="80000"/>
                  </a:schemeClr>
                </a:solidFill>
                <a:latin typeface="Adobe Arabic" panose="02040503050201020203" pitchFamily="18" charset="-78"/>
                <a:cs typeface="Adobe Arabic" panose="02040503050201020203" pitchFamily="18" charset="-78"/>
              </a:rPr>
              <a:t>Beautiful Mind</a:t>
            </a:r>
            <a:endParaRPr lang="fa-IR" sz="2400" dirty="0">
              <a:solidFill>
                <a:schemeClr val="accent4">
                  <a:lumMod val="20000"/>
                  <a:lumOff val="80000"/>
                </a:schemeClr>
              </a:solidFill>
              <a:latin typeface="Adobe Arabic" panose="02040503050201020203" pitchFamily="18" charset="-78"/>
              <a:cs typeface="Adobe Arabic" panose="02040503050201020203" pitchFamily="18" charset="-78"/>
            </a:endParaRPr>
          </a:p>
        </p:txBody>
      </p:sp>
      <p:graphicFrame>
        <p:nvGraphicFramePr>
          <p:cNvPr id="34" name="Chart 33"/>
          <p:cNvGraphicFramePr/>
          <p:nvPr>
            <p:extLst>
              <p:ext uri="{D42A27DB-BD31-4B8C-83A1-F6EECF244321}">
                <p14:modId xmlns:p14="http://schemas.microsoft.com/office/powerpoint/2010/main" val="645713986"/>
              </p:ext>
            </p:extLst>
          </p:nvPr>
        </p:nvGraphicFramePr>
        <p:xfrm>
          <a:off x="560282" y="1352565"/>
          <a:ext cx="10756844" cy="4176793"/>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17288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fltVal val="0"/>
                                          </p:val>
                                        </p:tav>
                                        <p:tav tm="100000">
                                          <p:val>
                                            <p:strVal val="#ppt_w"/>
                                          </p:val>
                                        </p:tav>
                                      </p:tavLst>
                                    </p:anim>
                                    <p:anim calcmode="lin" valueType="num">
                                      <p:cBhvr>
                                        <p:cTn id="43" dur="500" fill="hold"/>
                                        <p:tgtEl>
                                          <p:spTgt spid="33"/>
                                        </p:tgtEl>
                                        <p:attrNameLst>
                                          <p:attrName>ppt_h</p:attrName>
                                        </p:attrNameLst>
                                      </p:cBhvr>
                                      <p:tavLst>
                                        <p:tav tm="0">
                                          <p:val>
                                            <p:fltVal val="0"/>
                                          </p:val>
                                        </p:tav>
                                        <p:tav tm="100000">
                                          <p:val>
                                            <p:strVal val="#ppt_h"/>
                                          </p:val>
                                        </p:tav>
                                      </p:tavLst>
                                    </p:anim>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par>
                          <p:cTn id="52" fill="hold">
                            <p:stCondLst>
                              <p:cond delay="500"/>
                            </p:stCondLst>
                            <p:childTnLst>
                              <p:par>
                                <p:cTn id="53" presetID="6" presetClass="emph" presetSubtype="0" fill="hold" grpId="1" nodeType="afterEffect">
                                  <p:stCondLst>
                                    <p:cond delay="0"/>
                                  </p:stCondLst>
                                  <p:childTnLst>
                                    <p:animScale>
                                      <p:cBhvr>
                                        <p:cTn id="54" dur="2000" fill="hold"/>
                                        <p:tgtEl>
                                          <p:spTgt spid="13"/>
                                        </p:tgtEl>
                                      </p:cBhvr>
                                      <p:by x="150000" y="150000"/>
                                    </p:animScale>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p:cTn id="59" dur="500" fill="hold"/>
                                        <p:tgtEl>
                                          <p:spTgt spid="34"/>
                                        </p:tgtEl>
                                        <p:attrNameLst>
                                          <p:attrName>ppt_w</p:attrName>
                                        </p:attrNameLst>
                                      </p:cBhvr>
                                      <p:tavLst>
                                        <p:tav tm="0">
                                          <p:val>
                                            <p:fltVal val="0"/>
                                          </p:val>
                                        </p:tav>
                                        <p:tav tm="100000">
                                          <p:val>
                                            <p:strVal val="#ppt_w"/>
                                          </p:val>
                                        </p:tav>
                                      </p:tavLst>
                                    </p:anim>
                                    <p:anim calcmode="lin" valueType="num">
                                      <p:cBhvr>
                                        <p:cTn id="60" dur="500" fill="hold"/>
                                        <p:tgtEl>
                                          <p:spTgt spid="34"/>
                                        </p:tgtEl>
                                        <p:attrNameLst>
                                          <p:attrName>ppt_h</p:attrName>
                                        </p:attrNameLst>
                                      </p:cBhvr>
                                      <p:tavLst>
                                        <p:tav tm="0">
                                          <p:val>
                                            <p:fltVal val="0"/>
                                          </p:val>
                                        </p:tav>
                                        <p:tav tm="100000">
                                          <p:val>
                                            <p:strVal val="#ppt_h"/>
                                          </p:val>
                                        </p:tav>
                                      </p:tavLst>
                                    </p:anim>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31" grpId="0"/>
      <p:bldP spid="32" grpId="0"/>
      <p:bldP spid="33" grpId="0"/>
      <p:bldGraphic spid="34"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25136</TotalTime>
  <Words>3081</Words>
  <Application>Microsoft Office PowerPoint</Application>
  <PresentationFormat>Widescreen</PresentationFormat>
  <Paragraphs>463</Paragraphs>
  <Slides>37</Slides>
  <Notes>32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Adobe Arabic</vt:lpstr>
      <vt:lpstr>Arial</vt:lpstr>
      <vt:lpstr>B Mitra</vt:lpstr>
      <vt:lpstr>B Nazanin</vt:lpstr>
      <vt:lpstr>B Titr</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modeling</vt:lpstr>
      <vt:lpstr>Word Embedding(word2vec)</vt:lpstr>
      <vt:lpstr>latent space modeling</vt:lpstr>
      <vt:lpstr>latent space modeling</vt:lpstr>
      <vt:lpstr>latent space modeling</vt:lpstr>
      <vt:lpstr>PowerPoint Presentation</vt:lpstr>
      <vt:lpstr>PowerPoint Presentation</vt:lpstr>
      <vt:lpstr>Economic News Event Detection (ENED)</vt:lpstr>
      <vt:lpstr>Extended Concept Frequency based on Latent Economic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metrics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Novin</dc:creator>
  <cp:lastModifiedBy>Saeede Anbaee</cp:lastModifiedBy>
  <cp:revision>781</cp:revision>
  <dcterms:created xsi:type="dcterms:W3CDTF">2019-04-19T20:18:35Z</dcterms:created>
  <dcterms:modified xsi:type="dcterms:W3CDTF">2019-08-06T15:58:31Z</dcterms:modified>
</cp:coreProperties>
</file>